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Slides/notesSlide20.xml" ContentType="application/vnd.openxmlformats-officedocument.presentationml.notesSlid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8"/>
  </p:notesMasterIdLst>
  <p:handoutMasterIdLst>
    <p:handoutMasterId r:id="rId49"/>
  </p:handoutMasterIdLst>
  <p:sldIdLst>
    <p:sldId id="256" r:id="rId3"/>
    <p:sldId id="257" r:id="rId4"/>
    <p:sldId id="288" r:id="rId5"/>
    <p:sldId id="260" r:id="rId6"/>
    <p:sldId id="262" r:id="rId7"/>
    <p:sldId id="275" r:id="rId8"/>
    <p:sldId id="261" r:id="rId9"/>
    <p:sldId id="263" r:id="rId10"/>
    <p:sldId id="264" r:id="rId11"/>
    <p:sldId id="276" r:id="rId12"/>
    <p:sldId id="265" r:id="rId13"/>
    <p:sldId id="267" r:id="rId14"/>
    <p:sldId id="270" r:id="rId15"/>
    <p:sldId id="269" r:id="rId16"/>
    <p:sldId id="277" r:id="rId17"/>
    <p:sldId id="268" r:id="rId18"/>
    <p:sldId id="273" r:id="rId19"/>
    <p:sldId id="274" r:id="rId20"/>
    <p:sldId id="304" r:id="rId21"/>
    <p:sldId id="272" r:id="rId22"/>
    <p:sldId id="271" r:id="rId23"/>
    <p:sldId id="281" r:id="rId24"/>
    <p:sldId id="282" r:id="rId25"/>
    <p:sldId id="283" r:id="rId26"/>
    <p:sldId id="278" r:id="rId27"/>
    <p:sldId id="279" r:id="rId28"/>
    <p:sldId id="286" r:id="rId29"/>
    <p:sldId id="280" r:id="rId30"/>
    <p:sldId id="287" r:id="rId31"/>
    <p:sldId id="285" r:id="rId32"/>
    <p:sldId id="291" r:id="rId33"/>
    <p:sldId id="292" r:id="rId34"/>
    <p:sldId id="293" r:id="rId35"/>
    <p:sldId id="294" r:id="rId36"/>
    <p:sldId id="295" r:id="rId37"/>
    <p:sldId id="296" r:id="rId38"/>
    <p:sldId id="303" r:id="rId39"/>
    <p:sldId id="297" r:id="rId40"/>
    <p:sldId id="298" r:id="rId41"/>
    <p:sldId id="299" r:id="rId42"/>
    <p:sldId id="300" r:id="rId43"/>
    <p:sldId id="301" r:id="rId44"/>
    <p:sldId id="302" r:id="rId45"/>
    <p:sldId id="290" r:id="rId46"/>
    <p:sldId id="284" r:id="rId47"/>
  </p:sldIdLst>
  <p:sldSz cx="12192000" cy="6858000"/>
  <p:notesSz cx="7559675" cy="10691813"/>
  <p:defaultTextStyle>
    <a:defPPr>
      <a:defRPr lang="en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59"/>
    <p:restoredTop sz="94611"/>
  </p:normalViewPr>
  <p:slideViewPr>
    <p:cSldViewPr snapToGrid="0" snapToObjects="1">
      <p:cViewPr varScale="1">
        <p:scale>
          <a:sx n="90" d="100"/>
          <a:sy n="90" d="100"/>
        </p:scale>
        <p:origin x="232" y="22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508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55" Type="http://schemas.openxmlformats.org/officeDocument/2006/relationships/customXml" Target="../customXml/item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customXml" Target="../customXml/item3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3AE5B20-6088-87D7-EDDE-8719CACD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F1FFDD-37DA-4C78-E95D-4221FE030B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E892E-E75C-1043-B7F4-977C8B974279}" type="datetimeFigureOut">
              <a:rPr lang="en-CZ" smtClean="0"/>
              <a:t>4/15/25</a:t>
            </a:fld>
            <a:endParaRPr lang="en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B9C4E-9062-9D8E-7488-78C9B0011F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B6B62-2012-9AAE-395B-150879C62B4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E3265-5347-6849-AF41-FB868F101095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846051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D6EAD-B877-D840-BB86-CD11E0E63717}" type="datetimeFigureOut">
              <a:rPr lang="en-CZ" smtClean="0"/>
              <a:t>4/15/25</a:t>
            </a:fld>
            <a:endParaRPr lang="en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8347E-BFB8-6048-948D-9FD5DE960B7B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277222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1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16534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19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812011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(</a:t>
            </a:r>
            <a:r>
              <a:rPr lang="cs-CZ" dirty="0" err="1"/>
              <a:t>reflectivity</a:t>
            </a:r>
            <a:r>
              <a:rPr lang="cs-CZ" dirty="0"/>
              <a:t> 5%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en-US" b="1" dirty="0"/>
              <a:t>F₀</a:t>
            </a:r>
            <a:r>
              <a:rPr lang="en-US" dirty="0"/>
              <a:t>, or </a:t>
            </a:r>
            <a:r>
              <a:rPr lang="en-US" b="1" dirty="0"/>
              <a:t>base reflectance at normal (head-on) angles a</a:t>
            </a:r>
            <a:r>
              <a:rPr lang="en-US" dirty="0"/>
              <a:t>nd thanks to the </a:t>
            </a:r>
            <a:r>
              <a:rPr lang="en-US" b="1" dirty="0"/>
              <a:t>Fresnel effect</a:t>
            </a:r>
            <a:r>
              <a:rPr lang="en-US" dirty="0"/>
              <a:t>, this small base reflectivity ramps up to </a:t>
            </a:r>
            <a:r>
              <a:rPr lang="en-US" b="1" dirty="0"/>
              <a:t>nearly 100% at glancing angles</a:t>
            </a:r>
            <a:r>
              <a:rPr lang="en-US" dirty="0"/>
              <a:t>, giving that mirror-like look around the edges)</a:t>
            </a:r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20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410406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21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424681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22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121047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23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845535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24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261452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25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967027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28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719064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30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649744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31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782030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2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1018416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33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313156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35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5239463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36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101317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37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2260758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38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2241790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39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950001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40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8493450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41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515043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42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6650972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43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711098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9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5386192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45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443159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11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453891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12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661954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13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258046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14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441799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15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731592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8347E-BFB8-6048-948D-9FD5DE960B7B}" type="slidenum">
              <a:rPr lang="en-CZ" smtClean="0"/>
              <a:t>16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423645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1093428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85960" y="3611160"/>
            <a:ext cx="1093428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88596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48900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82800" y="15429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279640" y="15429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885960" y="36111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582800" y="36111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279640" y="36111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885960" y="1542960"/>
            <a:ext cx="10934280" cy="39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1093428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8596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85960" y="1542960"/>
            <a:ext cx="10934280" cy="39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48900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885960" y="3611160"/>
            <a:ext cx="1093428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1093428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885960" y="3611160"/>
            <a:ext cx="1093428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8596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48900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82800" y="15429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8279640" y="15429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885960" y="36111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582800" y="36111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8279640" y="3611160"/>
            <a:ext cx="352044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ředělová strán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élník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bdélník 6"/>
          <p:cNvSpPr/>
          <p:nvPr userDrawn="1"/>
        </p:nvSpPr>
        <p:spPr>
          <a:xfrm>
            <a:off x="-1" y="0"/>
            <a:ext cx="46147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Zástupný symbol pro text 17"/>
          <p:cNvSpPr>
            <a:spLocks noGrp="1"/>
          </p:cNvSpPr>
          <p:nvPr>
            <p:ph type="body" sz="quarter" idx="14"/>
          </p:nvPr>
        </p:nvSpPr>
        <p:spPr>
          <a:xfrm>
            <a:off x="885825" y="1504950"/>
            <a:ext cx="10934700" cy="381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5739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1093428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88596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396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489000" y="36111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8596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489000" y="1542960"/>
            <a:ext cx="533592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885960" y="3611160"/>
            <a:ext cx="10934280" cy="188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0" y="0"/>
            <a:ext cx="461160" cy="6857640"/>
          </a:xfrm>
          <a:prstGeom prst="rect">
            <a:avLst/>
          </a:prstGeom>
          <a:solidFill>
            <a:srgbClr val="0046A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PlaceHolder 2"/>
          <p:cNvSpPr>
            <a:spLocks noGrp="1"/>
          </p:cNvSpPr>
          <p:nvPr>
            <p:ph type="dt"/>
          </p:nvPr>
        </p:nvSpPr>
        <p:spPr>
          <a:xfrm>
            <a:off x="9147960" y="330840"/>
            <a:ext cx="2601000" cy="124992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918720" y="468000"/>
            <a:ext cx="5922000" cy="5922000"/>
          </a:xfrm>
          <a:prstGeom prst="ellipse">
            <a:avLst/>
          </a:prstGeom>
          <a:solidFill>
            <a:srgbClr val="0046A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8720" y="1581120"/>
            <a:ext cx="9748800" cy="3921840"/>
          </a:xfrm>
          <a:prstGeom prst="rect">
            <a:avLst/>
          </a:prstGeom>
        </p:spPr>
        <p:txBody>
          <a:bodyPr lIns="0" tIns="45000" rIns="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5000" b="1" strike="noStrike" spc="-1">
                <a:solidFill>
                  <a:srgbClr val="000000"/>
                </a:solidFill>
                <a:latin typeface="Arial"/>
                <a:ea typeface="Arial"/>
              </a:rPr>
              <a:t>Click to edit Master title style</a:t>
            </a:r>
            <a:endParaRPr lang="cs-CZ" sz="5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Obrázek 2"/>
          <p:cNvPicPr/>
          <p:nvPr/>
        </p:nvPicPr>
        <p:blipFill>
          <a:blip r:embed="rId14"/>
          <a:stretch/>
        </p:blipFill>
        <p:spPr>
          <a:xfrm>
            <a:off x="9690480" y="5517000"/>
            <a:ext cx="2215440" cy="1151640"/>
          </a:xfrm>
          <a:prstGeom prst="rect">
            <a:avLst/>
          </a:prstGeom>
          <a:ln>
            <a:noFill/>
          </a:ln>
        </p:spPr>
      </p:pic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2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0"/>
            <a:ext cx="461160" cy="6857640"/>
          </a:xfrm>
          <a:prstGeom prst="rect">
            <a:avLst/>
          </a:prstGeom>
          <a:solidFill>
            <a:srgbClr val="0046A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85960" y="1170000"/>
            <a:ext cx="10826280" cy="5014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Arial"/>
              </a:rPr>
              <a:t>Click to edit Master text styles</a:t>
            </a:r>
            <a:endParaRPr lang="cs-CZ" sz="24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Arial"/>
              </a:rPr>
              <a:t>Second level</a:t>
            </a:r>
            <a:endParaRPr lang="cs-CZ" sz="24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Arial"/>
              </a:rPr>
              <a:t>Third level</a:t>
            </a:r>
            <a:endParaRPr lang="cs-CZ" sz="24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Arial"/>
              </a:rPr>
              <a:t>Fourth level</a:t>
            </a:r>
            <a:endParaRPr lang="cs-CZ" sz="24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Arial"/>
              </a:rPr>
              <a:t>Fifth level</a:t>
            </a:r>
            <a:endParaRPr lang="cs-CZ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885960" y="419040"/>
            <a:ext cx="10826280" cy="6188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3200" b="1" strike="noStrike" spc="-1">
                <a:solidFill>
                  <a:srgbClr val="0046A0"/>
                </a:solidFill>
                <a:latin typeface="Arial"/>
                <a:ea typeface="Arial"/>
              </a:rPr>
              <a:t>Click to edit Master text styles</a:t>
            </a: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ftr"/>
          </p:nvPr>
        </p:nvSpPr>
        <p:spPr>
          <a:xfrm>
            <a:off x="2076480" y="6300720"/>
            <a:ext cx="6076440" cy="364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885960" y="6300720"/>
            <a:ext cx="1047240" cy="364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47" name="Obrázek 6"/>
          <p:cNvPicPr/>
          <p:nvPr/>
        </p:nvPicPr>
        <p:blipFill>
          <a:blip r:embed="rId15"/>
          <a:stretch/>
        </p:blipFill>
        <p:spPr>
          <a:xfrm>
            <a:off x="10136880" y="5898240"/>
            <a:ext cx="1730880" cy="899640"/>
          </a:xfrm>
          <a:prstGeom prst="rect">
            <a:avLst/>
          </a:prstGeom>
          <a:ln>
            <a:noFill/>
          </a:ln>
        </p:spPr>
      </p:pic>
      <p:sp>
        <p:nvSpPr>
          <p:cNvPr id="48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cs-CZ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rmoset.co/posts/basic-theory-of-physically-based-renderin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media.disneyanimation.com/uploads/production/publication_asset/48/asset/s2012_pbs_disney_brdf_notes_v3.pdf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aframe.io/docs/1.4.0/components/light.html#probe" TargetMode="External"/><Relationship Id="rId3" Type="http://schemas.openxmlformats.org/officeDocument/2006/relationships/hyperlink" Target="https://aframe.io/docs/1.4.0/components/light.html#ambient" TargetMode="External"/><Relationship Id="rId7" Type="http://schemas.openxmlformats.org/officeDocument/2006/relationships/hyperlink" Target="https://aframe.io/docs/1.4.0/components/light.html#spo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frame.io/docs/1.4.0/components/light.html#point" TargetMode="External"/><Relationship Id="rId5" Type="http://schemas.openxmlformats.org/officeDocument/2006/relationships/hyperlink" Target="https://aframe.io/docs/1.4.0/components/light.html#hemisphere" TargetMode="External"/><Relationship Id="rId4" Type="http://schemas.openxmlformats.org/officeDocument/2006/relationships/hyperlink" Target="https://aframe.io/docs/1.4.0/components/light.html#directiona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jpeg"/><Relationship Id="rId4" Type="http://schemas.openxmlformats.org/officeDocument/2006/relationships/image" Target="../media/image30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gl.com/Lighting/Basic-Lightin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marmoset.co/posts/basic-theory-of-physically-based-renderin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1527480" y="2322000"/>
            <a:ext cx="9137160" cy="2213640"/>
          </a:xfrm>
          <a:prstGeom prst="rect">
            <a:avLst/>
          </a:prstGeom>
          <a:noFill/>
          <a:ln>
            <a:noFill/>
          </a:ln>
        </p:spPr>
        <p:txBody>
          <a:bodyPr lIns="0" tIns="45000" rIns="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cs-CZ" sz="5000" b="1" strike="noStrike" spc="-1" dirty="0">
                <a:solidFill>
                  <a:srgbClr val="FFFFFF"/>
                </a:solidFill>
                <a:latin typeface="Arial"/>
                <a:ea typeface="Arial"/>
              </a:rPr>
              <a:t>VGA</a:t>
            </a:r>
            <a:br>
              <a:rPr dirty="0"/>
            </a:br>
            <a:r>
              <a:rPr lang="cs-CZ" sz="3200" b="1" strike="noStrike" spc="-1" dirty="0">
                <a:solidFill>
                  <a:srgbClr val="FFFFFF"/>
                </a:solidFill>
                <a:latin typeface="Arial"/>
                <a:ea typeface="Arial"/>
              </a:rPr>
              <a:t>Web </a:t>
            </a:r>
            <a:r>
              <a:rPr lang="cs-CZ" sz="3200" b="1" strike="noStrike" spc="-1" dirty="0" err="1">
                <a:solidFill>
                  <a:srgbClr val="FFFFFF"/>
                </a:solidFill>
                <a:latin typeface="Arial"/>
                <a:ea typeface="Arial"/>
              </a:rPr>
              <a:t>Graphics</a:t>
            </a:r>
            <a:br>
              <a:rPr/>
            </a:br>
            <a:br>
              <a:rPr/>
            </a:br>
            <a:r>
              <a:rPr lang="cs-CZ" sz="2000" b="1" i="1" strike="noStrike" spc="-1">
                <a:solidFill>
                  <a:srgbClr val="FFFFFF"/>
                </a:solidFill>
                <a:latin typeface="Arial"/>
                <a:ea typeface="Arial"/>
              </a:rPr>
              <a:t>Ivo Pisařovic</a:t>
            </a:r>
            <a:endParaRPr lang="cs-CZ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89249-3D7C-8AC5-E3B8-306A779F916E}"/>
              </a:ext>
            </a:extLst>
          </p:cNvPr>
          <p:cNvSpPr txBox="1"/>
          <p:nvPr/>
        </p:nvSpPr>
        <p:spPr>
          <a:xfrm>
            <a:off x="7275443" y="2705545"/>
            <a:ext cx="43997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4400" b="1"/>
              <a:t>Lightning</a:t>
            </a:r>
          </a:p>
          <a:p>
            <a:r>
              <a:rPr lang="en-CZ" sz="4400" b="1"/>
              <a:t>Textures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LearnOpenGL - Advanced Lighting">
            <a:extLst>
              <a:ext uri="{FF2B5EF4-FFF2-40B4-BE49-F238E27FC236}">
                <a16:creationId xmlns:a16="http://schemas.microsoft.com/office/drawing/2014/main" id="{1978DF48-4C37-9675-A001-E3F841A6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638300"/>
            <a:ext cx="101600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Shape 2">
            <a:extLst>
              <a:ext uri="{FF2B5EF4-FFF2-40B4-BE49-F238E27FC236}">
                <a16:creationId xmlns:a16="http://schemas.microsoft.com/office/drawing/2014/main" id="{FDEFD48A-EBC0-032D-8B66-5DA468DE88A0}"/>
              </a:ext>
            </a:extLst>
          </p:cNvPr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Light Components / Specular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9AC8E-F963-E02B-AA9E-7423617309A1}"/>
              </a:ext>
            </a:extLst>
          </p:cNvPr>
          <p:cNvSpPr txBox="1"/>
          <p:nvPr/>
        </p:nvSpPr>
        <p:spPr>
          <a:xfrm>
            <a:off x="885960" y="630046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Z" sz="1200" dirty="0"/>
              <a:t>http://hucoco.com/2018/07/09/Lighting_and_Materials/</a:t>
            </a:r>
          </a:p>
        </p:txBody>
      </p:sp>
    </p:spTree>
    <p:extLst>
      <p:ext uri="{BB962C8B-B14F-4D97-AF65-F5344CB8AC3E}">
        <p14:creationId xmlns:p14="http://schemas.microsoft.com/office/powerpoint/2010/main" val="466392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Abstraction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3" name="Graphic 2" descr="Lights On with solid fill">
            <a:extLst>
              <a:ext uri="{FF2B5EF4-FFF2-40B4-BE49-F238E27FC236}">
                <a16:creationId xmlns:a16="http://schemas.microsoft.com/office/drawing/2014/main" id="{C0804AF9-8561-D7A6-3EC2-50501577C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2475" y="2064011"/>
            <a:ext cx="1891553" cy="1891553"/>
          </a:xfrm>
          <a:prstGeom prst="rect">
            <a:avLst/>
          </a:prstGeom>
        </p:spPr>
      </p:pic>
      <p:pic>
        <p:nvPicPr>
          <p:cNvPr id="5" name="Graphic 4" descr="Cube with solid fill">
            <a:extLst>
              <a:ext uri="{FF2B5EF4-FFF2-40B4-BE49-F238E27FC236}">
                <a16:creationId xmlns:a16="http://schemas.microsoft.com/office/drawing/2014/main" id="{E864FEDD-A508-F9D7-EA58-C50A1C439F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0576" y="2232548"/>
            <a:ext cx="1723016" cy="17230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38CE75-3A4E-0F0A-7CE8-FAC96A26CBE0}"/>
              </a:ext>
            </a:extLst>
          </p:cNvPr>
          <p:cNvCxnSpPr/>
          <p:nvPr/>
        </p:nvCxnSpPr>
        <p:spPr>
          <a:xfrm>
            <a:off x="4183811" y="3009787"/>
            <a:ext cx="4252823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B799502-421D-855E-63AE-FB84E2755335}"/>
              </a:ext>
            </a:extLst>
          </p:cNvPr>
          <p:cNvSpPr/>
          <p:nvPr/>
        </p:nvSpPr>
        <p:spPr>
          <a:xfrm>
            <a:off x="2269630" y="4138170"/>
            <a:ext cx="1630392" cy="530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Light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2E39D44-2581-6392-F6E2-EA8D75408561}"/>
              </a:ext>
            </a:extLst>
          </p:cNvPr>
          <p:cNvSpPr/>
          <p:nvPr/>
        </p:nvSpPr>
        <p:spPr>
          <a:xfrm>
            <a:off x="8723200" y="4134471"/>
            <a:ext cx="1630392" cy="530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Material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CDB95D-1BA0-6B51-9397-071605DD772A}"/>
              </a:ext>
            </a:extLst>
          </p:cNvPr>
          <p:cNvSpPr txBox="1"/>
          <p:nvPr/>
        </p:nvSpPr>
        <p:spPr>
          <a:xfrm>
            <a:off x="1162566" y="5186948"/>
            <a:ext cx="9866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Z" dirty="0"/>
              <a:t>A light is an entity in your 3D scene with a position and direction (not all lights have direction).</a:t>
            </a:r>
          </a:p>
          <a:p>
            <a:pPr algn="ctr"/>
            <a:r>
              <a:rPr lang="en-CZ" dirty="0"/>
              <a:t>Material is defining how is incoming light transformed into the final visible color of an object.</a:t>
            </a:r>
          </a:p>
        </p:txBody>
      </p:sp>
    </p:spTree>
    <p:extLst>
      <p:ext uri="{BB962C8B-B14F-4D97-AF65-F5344CB8AC3E}">
        <p14:creationId xmlns:p14="http://schemas.microsoft.com/office/powerpoint/2010/main" val="259212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885960" y="1187630"/>
            <a:ext cx="10826280" cy="47473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Material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is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a set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of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properties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of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an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object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that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define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how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the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object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surface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affects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the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incoming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light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rays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Predefined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materials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include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shaders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that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use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the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following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standard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lighting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models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=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calculating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the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final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color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of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a pixel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based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on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all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light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components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3260" indent="-3429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cs-CZ" sz="2400" spc="-1" dirty="0" err="1">
                <a:solidFill>
                  <a:srgbClr val="000000"/>
                </a:solidFill>
              </a:rPr>
              <a:t>Flat</a:t>
            </a:r>
            <a:endParaRPr lang="cs-CZ" sz="2400" spc="-1" dirty="0">
              <a:solidFill>
                <a:srgbClr val="000000"/>
              </a:solidFill>
            </a:endParaRPr>
          </a:p>
          <a:p>
            <a:pPr marL="343260" indent="-3429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cs-CZ" sz="2400" spc="-1" dirty="0">
                <a:solidFill>
                  <a:srgbClr val="000000"/>
                </a:solidFill>
              </a:rPr>
              <a:t>Phong</a:t>
            </a:r>
          </a:p>
          <a:p>
            <a:pPr marL="343260" indent="-3429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cs-CZ" sz="2400" spc="-1" dirty="0" err="1">
                <a:solidFill>
                  <a:srgbClr val="000000"/>
                </a:solidFill>
              </a:rPr>
              <a:t>Blinn</a:t>
            </a:r>
            <a:r>
              <a:rPr lang="cs-CZ" sz="2400" spc="-1" dirty="0">
                <a:solidFill>
                  <a:srgbClr val="000000"/>
                </a:solidFill>
              </a:rPr>
              <a:t>-Phong</a:t>
            </a:r>
          </a:p>
          <a:p>
            <a:pPr marL="343260" indent="-3429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cs-CZ" sz="2400" spc="-1" dirty="0">
                <a:solidFill>
                  <a:srgbClr val="000000"/>
                </a:solidFill>
              </a:rPr>
              <a:t>Lambert</a:t>
            </a:r>
          </a:p>
          <a:p>
            <a:pPr marL="343260" indent="-3429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cs-CZ" sz="2400" b="1" strike="noStrike" spc="-1" dirty="0" err="1">
                <a:solidFill>
                  <a:srgbClr val="000000"/>
                </a:solidFill>
                <a:latin typeface="Arial"/>
              </a:rPr>
              <a:t>Physically</a:t>
            </a:r>
            <a:r>
              <a:rPr lang="cs-CZ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1" strike="noStrike" spc="-1" dirty="0" err="1">
                <a:solidFill>
                  <a:srgbClr val="000000"/>
                </a:solidFill>
                <a:latin typeface="Arial"/>
              </a:rPr>
              <a:t>based</a:t>
            </a:r>
            <a:r>
              <a:rPr lang="cs-CZ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1" strike="noStrike" spc="-1" dirty="0" err="1">
                <a:solidFill>
                  <a:srgbClr val="000000"/>
                </a:solidFill>
                <a:latin typeface="Arial"/>
              </a:rPr>
              <a:t>rendering</a:t>
            </a:r>
            <a:r>
              <a:rPr lang="cs-CZ" sz="2400" b="1" strike="noStrike" spc="-1" dirty="0">
                <a:solidFill>
                  <a:srgbClr val="000000"/>
                </a:solidFill>
                <a:latin typeface="Arial"/>
              </a:rPr>
              <a:t> (PBR)</a:t>
            </a:r>
          </a:p>
          <a:p>
            <a:pPr marL="343260" indent="-3429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cs-CZ" sz="2400" spc="-1" dirty="0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Material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41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885960" y="1187630"/>
            <a:ext cx="10826280" cy="47473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cs-CZ" sz="2400" spc="-1" dirty="0">
                <a:solidFill>
                  <a:srgbClr val="000000"/>
                </a:solidFill>
                <a:latin typeface="Arial"/>
              </a:rPr>
              <a:t>Not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affected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by any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lights</a:t>
            </a:r>
            <a:endParaRPr lang="cs-CZ" sz="2400" spc="-1" dirty="0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All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colors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rendered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at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100% intensity, no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shades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or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reflections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cs-CZ" sz="2400" spc="-1" dirty="0">
                <a:solidFill>
                  <a:srgbClr val="000000"/>
                </a:solidFill>
                <a:latin typeface="Arial"/>
              </a:rPr>
              <a:t>No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computations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, super fast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Looks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very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unrealistic</a:t>
            </a:r>
            <a:endParaRPr lang="cs-CZ" sz="2400" spc="-1" dirty="0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Suitable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for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UI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elements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or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small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objects</a:t>
            </a:r>
            <a:endParaRPr lang="cs-CZ" sz="2400" spc="-1" dirty="0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Standard Shaders / Flat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2" name="Picture 1" descr="A green and red logo&#10;&#10;Description automatically generated with low confidence">
            <a:extLst>
              <a:ext uri="{FF2B5EF4-FFF2-40B4-BE49-F238E27FC236}">
                <a16:creationId xmlns:a16="http://schemas.microsoft.com/office/drawing/2014/main" id="{EBD452A3-BFDE-E610-BE1F-C56D027E2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132" y="4346423"/>
            <a:ext cx="5417463" cy="251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573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885960" y="1187630"/>
            <a:ext cx="10243594" cy="373706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26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Requires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more fine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tuning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to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achieve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realistic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look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compared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to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Blinn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-Phong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or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PBR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326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Inexpensive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and fast</a:t>
            </a:r>
          </a:p>
          <a:p>
            <a:pPr marL="34326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cs-CZ" sz="2400" spc="-1" dirty="0">
                <a:solidFill>
                  <a:srgbClr val="000000"/>
                </a:solidFill>
                <a:latin typeface="Arial"/>
              </a:rPr>
              <a:t>Ambient +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diffuse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+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specular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component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makes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the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final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intensity</a:t>
            </a:r>
          </a:p>
          <a:p>
            <a:pPr marL="34326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Control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parameters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: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shininess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,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cs-CZ" sz="2400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reflectivity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326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cs-CZ" sz="2400" spc="-1" dirty="0">
                <a:solidFill>
                  <a:srgbClr val="000000"/>
                </a:solidFill>
                <a:latin typeface="Arial"/>
              </a:rPr>
              <a:t>A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better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but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less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effective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alternative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to Phong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is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Blinn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-Phong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endParaRPr lang="en-GB" sz="1100" dirty="0"/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Standard Shaders / </a:t>
            </a:r>
            <a:r>
              <a:rPr lang="en-US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Phong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576123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E80A61C-3E50-236C-3170-056EC76E02B5}"/>
              </a:ext>
            </a:extLst>
          </p:cNvPr>
          <p:cNvSpPr/>
          <p:nvPr/>
        </p:nvSpPr>
        <p:spPr>
          <a:xfrm>
            <a:off x="9944100" y="5308600"/>
            <a:ext cx="2247900" cy="171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pic>
        <p:nvPicPr>
          <p:cNvPr id="4" name="Picture 2" descr="Phong reflection model: (a) diffuse reflection light, (b) specular... |  Download Scientific Diagram">
            <a:extLst>
              <a:ext uri="{FF2B5EF4-FFF2-40B4-BE49-F238E27FC236}">
                <a16:creationId xmlns:a16="http://schemas.microsoft.com/office/drawing/2014/main" id="{7A9A51CE-D7B8-3660-D853-C3615EB79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17"/>
          <a:stretch/>
        </p:blipFill>
        <p:spPr bwMode="auto">
          <a:xfrm>
            <a:off x="736634" y="138941"/>
            <a:ext cx="2782251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9" name="TextShape 3"/>
          <p:cNvSpPr txBox="1"/>
          <p:nvPr/>
        </p:nvSpPr>
        <p:spPr>
          <a:xfrm>
            <a:off x="936760" y="6427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5FDC89-E93C-E535-31B6-A9CF83B884FB}"/>
              </a:ext>
            </a:extLst>
          </p:cNvPr>
          <p:cNvSpPr txBox="1"/>
          <p:nvPr/>
        </p:nvSpPr>
        <p:spPr>
          <a:xfrm>
            <a:off x="3881389" y="455702"/>
            <a:ext cx="8581208" cy="77457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1800" dirty="0">
                <a:latin typeface="Courier" pitchFamily="2" charset="0"/>
              </a:rPr>
              <a:t>float </a:t>
            </a:r>
            <a:r>
              <a:rPr lang="en-GB" sz="1800" dirty="0" err="1">
                <a:latin typeface="Courier" pitchFamily="2" charset="0"/>
              </a:rPr>
              <a:t>ambientStrength</a:t>
            </a:r>
            <a:r>
              <a:rPr lang="en-GB" sz="1800" dirty="0">
                <a:latin typeface="Courier" pitchFamily="2" charset="0"/>
              </a:rPr>
              <a:t> = 0.1; 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1800" dirty="0">
                <a:latin typeface="Courier" pitchFamily="2" charset="0"/>
              </a:rPr>
              <a:t>vec3 ambient = </a:t>
            </a:r>
            <a:r>
              <a:rPr lang="en-GB" sz="1800" dirty="0" err="1">
                <a:latin typeface="Courier" pitchFamily="2" charset="0"/>
              </a:rPr>
              <a:t>ambientStrength</a:t>
            </a:r>
            <a:r>
              <a:rPr lang="en-GB" sz="1800" dirty="0">
                <a:latin typeface="Courier" pitchFamily="2" charset="0"/>
              </a:rPr>
              <a:t> * </a:t>
            </a:r>
            <a:r>
              <a:rPr lang="en-GB" sz="1800" dirty="0" err="1">
                <a:latin typeface="Courier" pitchFamily="2" charset="0"/>
              </a:rPr>
              <a:t>lightColor</a:t>
            </a:r>
            <a:r>
              <a:rPr lang="en-GB" sz="1800" dirty="0">
                <a:latin typeface="Courier" pitchFamily="2" charset="0"/>
              </a:rPr>
              <a:t>; </a:t>
            </a:r>
          </a:p>
        </p:txBody>
      </p:sp>
      <p:pic>
        <p:nvPicPr>
          <p:cNvPr id="8194" name="Picture 2" descr="Phong reflection model: (a) diffuse reflection light, (b) specular... |  Download Scientific Diagram">
            <a:extLst>
              <a:ext uri="{FF2B5EF4-FFF2-40B4-BE49-F238E27FC236}">
                <a16:creationId xmlns:a16="http://schemas.microsoft.com/office/drawing/2014/main" id="{438BC738-B002-92FC-1040-11D3C28CBF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02"/>
          <a:stretch/>
        </p:blipFill>
        <p:spPr bwMode="auto">
          <a:xfrm>
            <a:off x="749334" y="2383271"/>
            <a:ext cx="2810829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hong reflection model: (a) diffuse reflection light, (b) specular... |  Download Scientific Diagram">
            <a:extLst>
              <a:ext uri="{FF2B5EF4-FFF2-40B4-BE49-F238E27FC236}">
                <a16:creationId xmlns:a16="http://schemas.microsoft.com/office/drawing/2014/main" id="{2192375F-D95D-E2DE-3174-8F15BB28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9" r="30538" b="16722"/>
          <a:stretch/>
        </p:blipFill>
        <p:spPr bwMode="auto">
          <a:xfrm>
            <a:off x="736634" y="4517134"/>
            <a:ext cx="2835601" cy="166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728E42-BDB5-05ED-EFF6-C59959200EE3}"/>
              </a:ext>
            </a:extLst>
          </p:cNvPr>
          <p:cNvSpPr/>
          <p:nvPr/>
        </p:nvSpPr>
        <p:spPr>
          <a:xfrm>
            <a:off x="683284" y="138941"/>
            <a:ext cx="2876879" cy="2180830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E51B88-0D77-EE1D-B4B3-CCEFE78EF2DC}"/>
              </a:ext>
            </a:extLst>
          </p:cNvPr>
          <p:cNvSpPr/>
          <p:nvPr/>
        </p:nvSpPr>
        <p:spPr>
          <a:xfrm>
            <a:off x="3747485" y="280426"/>
            <a:ext cx="8127014" cy="1167374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E44690-9F82-9AEF-0B9A-705964064EEB}"/>
              </a:ext>
            </a:extLst>
          </p:cNvPr>
          <p:cNvSpPr/>
          <p:nvPr/>
        </p:nvSpPr>
        <p:spPr>
          <a:xfrm>
            <a:off x="3747484" y="1768843"/>
            <a:ext cx="8127015" cy="1667795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9DA3C8-16F4-12A4-948B-9E229D4DFD21}"/>
              </a:ext>
            </a:extLst>
          </p:cNvPr>
          <p:cNvSpPr/>
          <p:nvPr/>
        </p:nvSpPr>
        <p:spPr>
          <a:xfrm>
            <a:off x="3747485" y="3683237"/>
            <a:ext cx="8127015" cy="1667794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59B951-CC13-EDB0-B361-A89E31FB7F32}"/>
              </a:ext>
            </a:extLst>
          </p:cNvPr>
          <p:cNvSpPr/>
          <p:nvPr/>
        </p:nvSpPr>
        <p:spPr>
          <a:xfrm>
            <a:off x="683284" y="2439268"/>
            <a:ext cx="2876879" cy="194223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9D24F2-9811-6100-A9BA-4F950643F860}"/>
              </a:ext>
            </a:extLst>
          </p:cNvPr>
          <p:cNvSpPr/>
          <p:nvPr/>
        </p:nvSpPr>
        <p:spPr>
          <a:xfrm>
            <a:off x="683284" y="4500601"/>
            <a:ext cx="2876879" cy="1667794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D2A34-DE64-88C3-8375-A9D04D66448E}"/>
              </a:ext>
            </a:extLst>
          </p:cNvPr>
          <p:cNvSpPr txBox="1"/>
          <p:nvPr/>
        </p:nvSpPr>
        <p:spPr>
          <a:xfrm>
            <a:off x="3759557" y="3724609"/>
            <a:ext cx="8581208" cy="158504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1800" dirty="0">
                <a:latin typeface="Courier" pitchFamily="2" charset="0"/>
              </a:rPr>
              <a:t>vec3 </a:t>
            </a:r>
            <a:r>
              <a:rPr lang="en-GB" sz="1800" dirty="0" err="1">
                <a:latin typeface="Courier" pitchFamily="2" charset="0"/>
              </a:rPr>
              <a:t>viewDir</a:t>
            </a:r>
            <a:r>
              <a:rPr lang="en-GB" sz="1800" dirty="0">
                <a:latin typeface="Courier" pitchFamily="2" charset="0"/>
              </a:rPr>
              <a:t> = normalize(</a:t>
            </a:r>
            <a:r>
              <a:rPr lang="en-GB" sz="1800" dirty="0" err="1">
                <a:latin typeface="Courier" pitchFamily="2" charset="0"/>
              </a:rPr>
              <a:t>viewPos</a:t>
            </a:r>
            <a:r>
              <a:rPr lang="en-GB" sz="1800" dirty="0">
                <a:latin typeface="Courier" pitchFamily="2" charset="0"/>
              </a:rPr>
              <a:t> - </a:t>
            </a:r>
            <a:r>
              <a:rPr lang="en-GB" sz="1800" dirty="0" err="1">
                <a:latin typeface="Courier" pitchFamily="2" charset="0"/>
              </a:rPr>
              <a:t>FragPos</a:t>
            </a:r>
            <a:r>
              <a:rPr lang="en-GB" sz="1800" dirty="0">
                <a:latin typeface="Courier" pitchFamily="2" charset="0"/>
              </a:rPr>
              <a:t>); 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1800" dirty="0">
                <a:latin typeface="Courier" pitchFamily="2" charset="0"/>
              </a:rPr>
              <a:t>vec3 </a:t>
            </a:r>
            <a:r>
              <a:rPr lang="en-GB" sz="1800" dirty="0" err="1">
                <a:latin typeface="Courier" pitchFamily="2" charset="0"/>
              </a:rPr>
              <a:t>reflectDir</a:t>
            </a:r>
            <a:r>
              <a:rPr lang="en-GB" sz="1800" dirty="0">
                <a:latin typeface="Courier" pitchFamily="2" charset="0"/>
              </a:rPr>
              <a:t> = reflect(-</a:t>
            </a:r>
            <a:r>
              <a:rPr lang="en-GB" sz="1800" dirty="0" err="1">
                <a:latin typeface="Courier" pitchFamily="2" charset="0"/>
              </a:rPr>
              <a:t>lightDir</a:t>
            </a:r>
            <a:r>
              <a:rPr lang="en-GB" sz="1800" dirty="0">
                <a:latin typeface="Courier" pitchFamily="2" charset="0"/>
              </a:rPr>
              <a:t>, norm); 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1800" dirty="0">
                <a:latin typeface="Courier" pitchFamily="2" charset="0"/>
              </a:rPr>
              <a:t>float spec = pow(max(dot(</a:t>
            </a:r>
            <a:r>
              <a:rPr lang="en-GB" sz="1800" dirty="0" err="1">
                <a:latin typeface="Courier" pitchFamily="2" charset="0"/>
              </a:rPr>
              <a:t>viewDir</a:t>
            </a:r>
            <a:r>
              <a:rPr lang="en-GB" sz="1800" dirty="0">
                <a:latin typeface="Courier" pitchFamily="2" charset="0"/>
              </a:rPr>
              <a:t>, </a:t>
            </a:r>
            <a:r>
              <a:rPr lang="en-GB" sz="1800" dirty="0" err="1">
                <a:latin typeface="Courier" pitchFamily="2" charset="0"/>
              </a:rPr>
              <a:t>reflectDir</a:t>
            </a:r>
            <a:r>
              <a:rPr lang="en-GB" sz="1800" dirty="0">
                <a:latin typeface="Courier" pitchFamily="2" charset="0"/>
              </a:rPr>
              <a:t>), 0.0), 32); 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1800" dirty="0">
                <a:latin typeface="Courier" pitchFamily="2" charset="0"/>
              </a:rPr>
              <a:t>vec3 specular = </a:t>
            </a:r>
            <a:r>
              <a:rPr lang="en-GB" sz="1800" dirty="0" err="1">
                <a:latin typeface="Courier" pitchFamily="2" charset="0"/>
              </a:rPr>
              <a:t>specularStrength</a:t>
            </a:r>
            <a:r>
              <a:rPr lang="en-GB" sz="1800" dirty="0">
                <a:latin typeface="Courier" pitchFamily="2" charset="0"/>
              </a:rPr>
              <a:t> * spec * </a:t>
            </a:r>
            <a:r>
              <a:rPr lang="en-GB" sz="1800" dirty="0" err="1">
                <a:latin typeface="Courier" pitchFamily="2" charset="0"/>
              </a:rPr>
              <a:t>lightColor</a:t>
            </a:r>
            <a:r>
              <a:rPr lang="en-GB" sz="1800" dirty="0">
                <a:latin typeface="Courier" pitchFamily="2" charset="0"/>
              </a:rPr>
              <a:t>; </a:t>
            </a:r>
            <a:endParaRPr lang="cs-CZ" sz="1800" spc="-1" dirty="0">
              <a:solidFill>
                <a:srgbClr val="000000"/>
              </a:solidFill>
              <a:latin typeface="Courier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FCC32D-AB03-AADF-A764-A887C094410C}"/>
              </a:ext>
            </a:extLst>
          </p:cNvPr>
          <p:cNvSpPr txBox="1"/>
          <p:nvPr/>
        </p:nvSpPr>
        <p:spPr>
          <a:xfrm>
            <a:off x="3759557" y="5579714"/>
            <a:ext cx="8581208" cy="77457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1800" dirty="0">
                <a:latin typeface="Courier" pitchFamily="2" charset="0"/>
              </a:rPr>
              <a:t>vec3 result = (</a:t>
            </a:r>
            <a:r>
              <a:rPr lang="en-GB" sz="1800" dirty="0">
                <a:solidFill>
                  <a:schemeClr val="tx2">
                    <a:lumMod val="75000"/>
                  </a:schemeClr>
                </a:solidFill>
                <a:latin typeface="Courier" pitchFamily="2" charset="0"/>
              </a:rPr>
              <a:t>ambient</a:t>
            </a:r>
            <a:r>
              <a:rPr lang="en-GB" sz="1800" dirty="0">
                <a:latin typeface="Courier" pitchFamily="2" charset="0"/>
              </a:rPr>
              <a:t> + </a:t>
            </a:r>
            <a:r>
              <a:rPr lang="en-GB" sz="18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diffuse</a:t>
            </a:r>
            <a:r>
              <a:rPr lang="en-GB" sz="1800" dirty="0">
                <a:latin typeface="Courier" pitchFamily="2" charset="0"/>
              </a:rPr>
              <a:t> + </a:t>
            </a:r>
            <a:r>
              <a:rPr lang="en-GB" sz="1800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specular</a:t>
            </a:r>
            <a:r>
              <a:rPr lang="en-GB" sz="1800" dirty="0">
                <a:latin typeface="Courier" pitchFamily="2" charset="0"/>
              </a:rPr>
              <a:t>) * </a:t>
            </a:r>
            <a:r>
              <a:rPr lang="en-GB" sz="1800" dirty="0" err="1">
                <a:latin typeface="Courier" pitchFamily="2" charset="0"/>
              </a:rPr>
              <a:t>objectColor</a:t>
            </a:r>
            <a:r>
              <a:rPr lang="en-GB" sz="1800" dirty="0">
                <a:latin typeface="Courier" pitchFamily="2" charset="0"/>
              </a:rPr>
              <a:t>; </a:t>
            </a:r>
          </a:p>
          <a:p>
            <a:pPr marL="360">
              <a:spcBef>
                <a:spcPts val="1001"/>
              </a:spcBef>
              <a:buClr>
                <a:srgbClr val="000000"/>
              </a:buClr>
            </a:pPr>
            <a:r>
              <a:rPr lang="en-GB" sz="1800" dirty="0" err="1">
                <a:latin typeface="Courier" pitchFamily="2" charset="0"/>
              </a:rPr>
              <a:t>FragColor</a:t>
            </a:r>
            <a:r>
              <a:rPr lang="en-GB" sz="1800" dirty="0">
                <a:latin typeface="Courier" pitchFamily="2" charset="0"/>
              </a:rPr>
              <a:t> = vec4(result, 1.0);</a:t>
            </a:r>
            <a:endParaRPr lang="en-CZ" dirty="0">
              <a:latin typeface="Couri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091E96-546A-9941-3E80-AF7CA38D4510}"/>
              </a:ext>
            </a:extLst>
          </p:cNvPr>
          <p:cNvSpPr txBox="1"/>
          <p:nvPr/>
        </p:nvSpPr>
        <p:spPr>
          <a:xfrm>
            <a:off x="3881389" y="1817717"/>
            <a:ext cx="8581208" cy="158504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1800" dirty="0">
                <a:latin typeface="Courier" pitchFamily="2" charset="0"/>
              </a:rPr>
              <a:t>vec3 norm = normalize(Normal); 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1800" dirty="0">
                <a:latin typeface="Courier" pitchFamily="2" charset="0"/>
              </a:rPr>
              <a:t>vec3 </a:t>
            </a:r>
            <a:r>
              <a:rPr lang="en-GB" sz="1800" dirty="0" err="1">
                <a:latin typeface="Courier" pitchFamily="2" charset="0"/>
              </a:rPr>
              <a:t>lightDir</a:t>
            </a:r>
            <a:r>
              <a:rPr lang="en-GB" sz="1800" dirty="0">
                <a:latin typeface="Courier" pitchFamily="2" charset="0"/>
              </a:rPr>
              <a:t> = normalize(</a:t>
            </a:r>
            <a:r>
              <a:rPr lang="en-GB" sz="1800" dirty="0" err="1">
                <a:latin typeface="Courier" pitchFamily="2" charset="0"/>
              </a:rPr>
              <a:t>lightPos</a:t>
            </a:r>
            <a:r>
              <a:rPr lang="en-GB" sz="1800" dirty="0">
                <a:latin typeface="Courier" pitchFamily="2" charset="0"/>
              </a:rPr>
              <a:t> - </a:t>
            </a:r>
            <a:r>
              <a:rPr lang="en-GB" sz="1800" dirty="0" err="1">
                <a:latin typeface="Courier" pitchFamily="2" charset="0"/>
              </a:rPr>
              <a:t>FragPos</a:t>
            </a:r>
            <a:r>
              <a:rPr lang="en-GB" sz="1800" dirty="0">
                <a:latin typeface="Courier" pitchFamily="2" charset="0"/>
              </a:rPr>
              <a:t>); 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1800" dirty="0">
                <a:latin typeface="Courier" pitchFamily="2" charset="0"/>
              </a:rPr>
              <a:t>float diff = max(dot(norm, </a:t>
            </a:r>
            <a:r>
              <a:rPr lang="en-GB" sz="1800" dirty="0" err="1">
                <a:latin typeface="Courier" pitchFamily="2" charset="0"/>
              </a:rPr>
              <a:t>lightDir</a:t>
            </a:r>
            <a:r>
              <a:rPr lang="en-GB" sz="1800" dirty="0">
                <a:latin typeface="Courier" pitchFamily="2" charset="0"/>
              </a:rPr>
              <a:t>), 0.0); 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1800" dirty="0">
                <a:latin typeface="Courier" pitchFamily="2" charset="0"/>
              </a:rPr>
              <a:t>vec3 diffuse = diff * </a:t>
            </a:r>
            <a:r>
              <a:rPr lang="en-GB" sz="1800" dirty="0" err="1">
                <a:latin typeface="Courier" pitchFamily="2" charset="0"/>
              </a:rPr>
              <a:t>lightColor</a:t>
            </a:r>
            <a:r>
              <a:rPr lang="en-GB" sz="1800" dirty="0">
                <a:latin typeface="Courier" pitchFamily="2" charset="0"/>
              </a:rPr>
              <a:t>;</a:t>
            </a:r>
            <a:endParaRPr lang="cs-CZ" sz="1800" spc="-1" dirty="0">
              <a:solidFill>
                <a:srgbClr val="00000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78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885960" y="1187630"/>
            <a:ext cx="10826280" cy="53782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26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Realistic</a:t>
            </a:r>
            <a:endParaRPr lang="cs-CZ" sz="2400" spc="-1" dirty="0">
              <a:solidFill>
                <a:srgbClr val="000000"/>
              </a:solidFill>
              <a:latin typeface="Arial"/>
            </a:endParaRPr>
          </a:p>
          <a:p>
            <a:pPr marL="34326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Instead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of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approximations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it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uses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a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physically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correct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model</a:t>
            </a:r>
          </a:p>
          <a:p>
            <a:pPr marL="34326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cs-CZ" sz="2400" spc="-1" dirty="0">
                <a:solidFill>
                  <a:srgbClr val="000000"/>
                </a:solidFill>
                <a:latin typeface="Arial"/>
              </a:rPr>
              <a:t>Most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computationally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expensive</a:t>
            </a:r>
            <a:endParaRPr lang="cs-CZ" sz="2400" spc="-1" dirty="0">
              <a:solidFill>
                <a:srgbClr val="000000"/>
              </a:solidFill>
              <a:latin typeface="Arial"/>
            </a:endParaRPr>
          </a:p>
          <a:p>
            <a:pPr marL="34326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cs-CZ" sz="2400" spc="-1" dirty="0">
                <a:solidFill>
                  <a:srgbClr val="000000"/>
                </a:solidFill>
                <a:latin typeface="Arial"/>
              </a:rPr>
              <a:t>Standard in A-FRAME, Unity,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Unreal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Engine</a:t>
            </a:r>
            <a:endParaRPr lang="cs-CZ" sz="2400" spc="-1" dirty="0">
              <a:solidFill>
                <a:srgbClr val="000000"/>
              </a:solidFill>
              <a:latin typeface="Arial"/>
            </a:endParaRPr>
          </a:p>
          <a:p>
            <a:pPr marL="34326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Less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configuration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than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Phong, a lot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of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is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calculated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automatically</a:t>
            </a:r>
            <a:endParaRPr lang="cs-CZ" sz="2400" spc="-1" dirty="0">
              <a:solidFill>
                <a:srgbClr val="000000"/>
              </a:solidFill>
              <a:latin typeface="Arial"/>
            </a:endParaRPr>
          </a:p>
          <a:p>
            <a:pPr marL="34326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Influencing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the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object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appearance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using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two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main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parameters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:</a:t>
            </a:r>
          </a:p>
          <a:p>
            <a:pPr marL="800460" lvl="1" indent="-3429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Reflectivity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/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metalness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(odrazivost)</a:t>
            </a:r>
          </a:p>
          <a:p>
            <a:pPr marL="800460" lvl="1" indent="-3429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Roughness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/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gloss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(lesk)</a:t>
            </a:r>
            <a:br>
              <a:rPr lang="cs-CZ" sz="2400" spc="-1" dirty="0">
                <a:solidFill>
                  <a:srgbClr val="000000"/>
                </a:solidFill>
                <a:latin typeface="Arial"/>
              </a:rPr>
            </a:br>
            <a:br>
              <a:rPr lang="cs-CZ" sz="2400" spc="-1" dirty="0">
                <a:solidFill>
                  <a:srgbClr val="000000"/>
                </a:solidFill>
                <a:latin typeface="Arial"/>
              </a:rPr>
            </a:br>
            <a:endParaRPr lang="cs-CZ" sz="2400" spc="-1" dirty="0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cs-CZ" sz="1200" spc="-1" dirty="0">
                <a:solidFill>
                  <a:srgbClr val="000000"/>
                </a:solidFill>
                <a:hlinkClick r:id="rId3"/>
              </a:rPr>
              <a:t>https://marmoset.co/posts/basic-theory-of-physically-based-rendering/</a:t>
            </a:r>
            <a:endParaRPr lang="cs-CZ" sz="1200" spc="-1" dirty="0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cs-CZ" sz="1200" spc="-1" dirty="0">
                <a:solidFill>
                  <a:srgbClr val="000000"/>
                </a:solidFill>
                <a:latin typeface="Arial"/>
              </a:rPr>
              <a:t>Disney </a:t>
            </a:r>
            <a:r>
              <a:rPr lang="cs-CZ" sz="1200" spc="-1" dirty="0" err="1">
                <a:solidFill>
                  <a:srgbClr val="000000"/>
                </a:solidFill>
                <a:latin typeface="Arial"/>
              </a:rPr>
              <a:t>again</a:t>
            </a:r>
            <a:r>
              <a:rPr lang="cs-CZ" sz="1200" spc="-1" dirty="0">
                <a:solidFill>
                  <a:srgbClr val="000000"/>
                </a:solidFill>
              </a:rPr>
              <a:t>: </a:t>
            </a:r>
            <a:r>
              <a:rPr lang="cs-CZ" sz="1200" spc="-1" dirty="0">
                <a:solidFill>
                  <a:srgbClr val="000000"/>
                </a:solidFill>
                <a:hlinkClick r:id="rId4"/>
              </a:rPr>
              <a:t>https://media.disneyanimation.com/uploads/production/publication_asset/48/asset/s2012_pbs_disney_brdf_notes_v3.pdf</a:t>
            </a:r>
            <a:endParaRPr lang="cs-CZ" sz="1200" spc="-1" dirty="0">
              <a:solidFill>
                <a:srgbClr val="000000"/>
              </a:solidFill>
            </a:endParaRP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Standard Shaders / Physically Based Rendering (PBR)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53838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8736927-ACE3-E168-79D4-64D9B5B49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26" y="289560"/>
            <a:ext cx="98806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273213-6AA0-4F2D-840E-5B93719CB81A}"/>
              </a:ext>
            </a:extLst>
          </p:cNvPr>
          <p:cNvSpPr txBox="1"/>
          <p:nvPr/>
        </p:nvSpPr>
        <p:spPr>
          <a:xfrm>
            <a:off x="731519" y="654920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Z" sz="1100" dirty="0"/>
              <a:t>https://marmoset.co/posts/basic-theory-of-physically-based-rendering/</a:t>
            </a:r>
          </a:p>
        </p:txBody>
      </p:sp>
    </p:spTree>
    <p:extLst>
      <p:ext uri="{BB962C8B-B14F-4D97-AF65-F5344CB8AC3E}">
        <p14:creationId xmlns:p14="http://schemas.microsoft.com/office/powerpoint/2010/main" val="2414422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br_theory_conservationmicro2">
            <a:extLst>
              <a:ext uri="{FF2B5EF4-FFF2-40B4-BE49-F238E27FC236}">
                <a16:creationId xmlns:a16="http://schemas.microsoft.com/office/drawing/2014/main" id="{C04886FB-C933-1FB4-176D-5F42FC005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9" y="3427304"/>
            <a:ext cx="10995951" cy="32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br_theory_conservation2">
            <a:extLst>
              <a:ext uri="{FF2B5EF4-FFF2-40B4-BE49-F238E27FC236}">
                <a16:creationId xmlns:a16="http://schemas.microsoft.com/office/drawing/2014/main" id="{2055DABC-2138-F400-CE49-EAE959013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53" y="176296"/>
            <a:ext cx="10990217" cy="325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9FA68A-2637-2E78-0A28-4FF815B754D0}"/>
              </a:ext>
            </a:extLst>
          </p:cNvPr>
          <p:cNvSpPr txBox="1"/>
          <p:nvPr/>
        </p:nvSpPr>
        <p:spPr>
          <a:xfrm>
            <a:off x="731519" y="654920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Z" sz="1100" dirty="0"/>
              <a:t>https://marmoset.co/posts/basic-theory-of-physically-based-rendering/</a:t>
            </a:r>
          </a:p>
        </p:txBody>
      </p:sp>
    </p:spTree>
    <p:extLst>
      <p:ext uri="{BB962C8B-B14F-4D97-AF65-F5344CB8AC3E}">
        <p14:creationId xmlns:p14="http://schemas.microsoft.com/office/powerpoint/2010/main" val="3860512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885960" y="1187630"/>
            <a:ext cx="10826280" cy="53782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26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Polished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metal,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like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stainless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steel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fence:</a:t>
            </a:r>
            <a:endParaRPr lang="cs-CZ" sz="2400" spc="-1" dirty="0">
              <a:solidFill>
                <a:srgbClr val="000000"/>
              </a:solidFill>
              <a:latin typeface="Arial"/>
            </a:endParaRPr>
          </a:p>
          <a:p>
            <a:pPr marL="800460" lvl="1" indent="-3429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reflectivity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: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high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gloss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: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high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3260" indent="-3429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Matte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plastic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LEGO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brick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:</a:t>
            </a:r>
          </a:p>
          <a:p>
            <a:pPr marL="800460" lvl="1" indent="-3429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r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eflectivity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: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low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gloss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: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low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3260" indent="-3429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cs-CZ" sz="2400" spc="-1" dirty="0">
                <a:solidFill>
                  <a:srgbClr val="000000"/>
                </a:solidFill>
                <a:latin typeface="Arial"/>
              </a:rPr>
              <a:t>Vinyl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floor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:</a:t>
            </a:r>
          </a:p>
          <a:p>
            <a:pPr marL="800460" lvl="1" indent="-3429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reflectivity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: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low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-moderate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gloss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: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moderate</a:t>
            </a:r>
            <a:endParaRPr lang="cs-CZ" sz="2400" spc="-1" dirty="0">
              <a:solidFill>
                <a:srgbClr val="000000"/>
              </a:solidFill>
              <a:latin typeface="Arial"/>
            </a:endParaRPr>
          </a:p>
          <a:p>
            <a:pPr marL="343260" indent="-3429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Liquid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w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ater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:</a:t>
            </a:r>
          </a:p>
          <a:p>
            <a:pPr marL="800460" lvl="1" indent="-3429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reflectivity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: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low-moderate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gloss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: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moderate-high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3260" indent="-3429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Solid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ice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:</a:t>
            </a:r>
          </a:p>
          <a:p>
            <a:pPr marL="800460" lvl="1" indent="-3429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reflectivity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: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moderate-high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gloss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: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high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800460" lvl="1" indent="-3429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Standard Shaders / Physically Based Rendering (PBR)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86815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885960" y="1170000"/>
            <a:ext cx="10826280" cy="501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Light</a:t>
            </a:r>
            <a:endParaRPr lang="cs-CZ" sz="2400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Shadow</a:t>
            </a:r>
            <a:endParaRPr lang="cs-CZ" sz="2400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Textures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>
                <a:solidFill>
                  <a:srgbClr val="0046A0"/>
                </a:solidFill>
                <a:latin typeface="Arial"/>
                <a:ea typeface="Arial"/>
              </a:rPr>
              <a:t>Outline</a:t>
            </a: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Standard Shaders / Physically Based Rendering (PBR)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3074" name="Picture 2" descr="pbr_theory_watermud2">
            <a:extLst>
              <a:ext uri="{FF2B5EF4-FFF2-40B4-BE49-F238E27FC236}">
                <a16:creationId xmlns:a16="http://schemas.microsoft.com/office/drawing/2014/main" id="{3699BB8B-C6B7-0166-E43E-116C6CEDA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60" y="1107947"/>
            <a:ext cx="8760773" cy="512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4230F2-E679-7673-6567-46125866F10F}"/>
              </a:ext>
            </a:extLst>
          </p:cNvPr>
          <p:cNvSpPr txBox="1"/>
          <p:nvPr/>
        </p:nvSpPr>
        <p:spPr>
          <a:xfrm>
            <a:off x="885960" y="6403790"/>
            <a:ext cx="67791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Z" sz="1100" dirty="0"/>
              <a:t>https://marmoset.co/posts/basic-theory-of-physically-based-rendering/</a:t>
            </a:r>
          </a:p>
        </p:txBody>
      </p:sp>
    </p:spTree>
    <p:extLst>
      <p:ext uri="{BB962C8B-B14F-4D97-AF65-F5344CB8AC3E}">
        <p14:creationId xmlns:p14="http://schemas.microsoft.com/office/powerpoint/2010/main" val="2303906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885960" y="1187630"/>
            <a:ext cx="10826280" cy="47473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r>
              <a:rPr lang="en-GB" sz="2400" dirty="0"/>
              <a:t>Light is an entity in the scene defining light rays emitted into the scene that are processed by materials of objects.</a:t>
            </a:r>
            <a:endParaRPr lang="en-GB" sz="2400" dirty="0">
              <a:hlinkClick r:id="rId3"/>
            </a:endParaRPr>
          </a:p>
          <a:p>
            <a:endParaRPr lang="en-GB" sz="2400" dirty="0">
              <a:hlinkClick r:id="rId3"/>
            </a:endParaRPr>
          </a:p>
          <a:p>
            <a:r>
              <a:rPr lang="en-GB" sz="2400" dirty="0">
                <a:hlinkClick r:id="rId3"/>
              </a:rPr>
              <a:t>Ambient</a:t>
            </a:r>
            <a:r>
              <a:rPr lang="en-GB" sz="2400" dirty="0"/>
              <a:t> </a:t>
            </a:r>
          </a:p>
          <a:p>
            <a:r>
              <a:rPr lang="en-GB" sz="2400" dirty="0">
                <a:hlinkClick r:id="rId4"/>
              </a:rPr>
              <a:t>Directional</a:t>
            </a:r>
            <a:r>
              <a:rPr lang="en-GB" sz="2400" dirty="0"/>
              <a:t> </a:t>
            </a:r>
          </a:p>
          <a:p>
            <a:r>
              <a:rPr lang="en-GB" sz="2400" dirty="0">
                <a:hlinkClick r:id="rId5"/>
              </a:rPr>
              <a:t>Hemisphere</a:t>
            </a:r>
            <a:r>
              <a:rPr lang="en-GB" sz="2400" dirty="0"/>
              <a:t> </a:t>
            </a:r>
          </a:p>
          <a:p>
            <a:r>
              <a:rPr lang="en-GB" sz="2400" dirty="0">
                <a:hlinkClick r:id="rId6"/>
              </a:rPr>
              <a:t>Point</a:t>
            </a:r>
            <a:r>
              <a:rPr lang="en-GB" sz="2400" dirty="0"/>
              <a:t> </a:t>
            </a:r>
          </a:p>
          <a:p>
            <a:r>
              <a:rPr lang="en-GB" sz="2400" dirty="0">
                <a:hlinkClick r:id="rId7"/>
              </a:rPr>
              <a:t>Spot</a:t>
            </a:r>
            <a:r>
              <a:rPr lang="en-GB" sz="2400" dirty="0"/>
              <a:t> </a:t>
            </a:r>
          </a:p>
          <a:p>
            <a:r>
              <a:rPr lang="en-GB" sz="2400" dirty="0">
                <a:hlinkClick r:id="rId8"/>
              </a:rPr>
              <a:t>Probe</a:t>
            </a:r>
            <a:r>
              <a:rPr lang="en-GB" sz="2400" dirty="0"/>
              <a:t> </a:t>
            </a:r>
          </a:p>
        </p:txBody>
      </p:sp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Light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78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885960" y="1187630"/>
            <a:ext cx="10826280" cy="47473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Position is irrelevant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Always positioned very far away (like [–9999, 9999, 9999])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Only the direction it targets matter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Simulates light from a distant light source like Sun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No decay of light rays on the way = constant ray intensity in the whole scene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Effective for casting shadows</a:t>
            </a:r>
          </a:p>
        </p:txBody>
      </p:sp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Lights / Directional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12289" name="Picture 1" descr="page15image55365072">
            <a:extLst>
              <a:ext uri="{FF2B5EF4-FFF2-40B4-BE49-F238E27FC236}">
                <a16:creationId xmlns:a16="http://schemas.microsoft.com/office/drawing/2014/main" id="{94FB056B-A4E6-EF2A-264F-CE46877C8E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/>
          <a:stretch/>
        </p:blipFill>
        <p:spPr bwMode="auto">
          <a:xfrm>
            <a:off x="885960" y="3561302"/>
            <a:ext cx="4365309" cy="293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6619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885960" y="1187630"/>
            <a:ext cx="10826280" cy="47473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Has a specific 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Has a decay over distance = decreasing intensity further away from the light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E.g. a bulb or street light</a:t>
            </a:r>
          </a:p>
        </p:txBody>
      </p:sp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Lights / Point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14337" name="Picture 1" descr="page18image55072240">
            <a:extLst>
              <a:ext uri="{FF2B5EF4-FFF2-40B4-BE49-F238E27FC236}">
                <a16:creationId xmlns:a16="http://schemas.microsoft.com/office/drawing/2014/main" id="{8F670348-5A05-F9D4-FC8E-975008AFD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61" y="3174274"/>
            <a:ext cx="4635350" cy="33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5812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885960" y="1187630"/>
            <a:ext cx="10826280" cy="47473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Like the point light with a shield defined by a </a:t>
            </a:r>
            <a:r>
              <a:rPr lang="en-GB" sz="2400" dirty="0" err="1"/>
              <a:t>cutoff</a:t>
            </a:r>
            <a:r>
              <a:rPr lang="en-GB" sz="2400" dirty="0"/>
              <a:t> angle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 contrast to point light, spot light shines only in one 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Also has a decay over distance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E.g. a theatre reflector, a torch or a desk lamp</a:t>
            </a:r>
          </a:p>
        </p:txBody>
      </p:sp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Lights / Spot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16385" name="Picture 1" descr="page21image55074944">
            <a:extLst>
              <a:ext uri="{FF2B5EF4-FFF2-40B4-BE49-F238E27FC236}">
                <a16:creationId xmlns:a16="http://schemas.microsoft.com/office/drawing/2014/main" id="{06151B6B-4D13-44DF-CB7D-7A49E96E5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0"/>
          <a:stretch/>
        </p:blipFill>
        <p:spPr bwMode="auto">
          <a:xfrm>
            <a:off x="885959" y="3424013"/>
            <a:ext cx="4613504" cy="305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83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885960" y="1187630"/>
            <a:ext cx="10826280" cy="47473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r>
              <a:rPr lang="en-GB" sz="2400" err="1"/>
              <a:t>Normals</a:t>
            </a:r>
            <a:r>
              <a:rPr lang="en-GB" sz="2400"/>
              <a:t> are vectors attached to vertices of an object</a:t>
            </a:r>
          </a:p>
          <a:p>
            <a:r>
              <a:rPr lang="en-GB" sz="2400"/>
              <a:t>Normal vector is related to the surrounding faces </a:t>
            </a:r>
          </a:p>
          <a:p>
            <a:r>
              <a:rPr lang="en-GB" sz="2400"/>
              <a:t>Therefore, one vertex may have multiple normal vectors</a:t>
            </a:r>
          </a:p>
          <a:p>
            <a:r>
              <a:rPr lang="en-GB" sz="2400" err="1"/>
              <a:t>Normals</a:t>
            </a:r>
            <a:r>
              <a:rPr lang="en-GB" sz="2400"/>
              <a:t> may improve lightning if set correctly because automatic calculations of normal is not always optimal</a:t>
            </a:r>
          </a:p>
          <a:p>
            <a:endParaRPr lang="en-GB" sz="2400"/>
          </a:p>
          <a:p>
            <a:endParaRPr lang="en-GB" sz="2400"/>
          </a:p>
          <a:p>
            <a:endParaRPr lang="en-GB" sz="2400"/>
          </a:p>
          <a:p>
            <a:endParaRPr lang="en-GB" sz="2400"/>
          </a:p>
        </p:txBody>
      </p:sp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 dirty="0" err="1">
                <a:solidFill>
                  <a:srgbClr val="0046A0"/>
                </a:solidFill>
                <a:latin typeface="Arial"/>
                <a:ea typeface="Arial"/>
              </a:rPr>
              <a:t>Normals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10242" name="Picture 2" descr="Introduction to Shading">
            <a:extLst>
              <a:ext uri="{FF2B5EF4-FFF2-40B4-BE49-F238E27FC236}">
                <a16:creationId xmlns:a16="http://schemas.microsoft.com/office/drawing/2014/main" id="{AC04CA00-2626-9BF3-2201-04C9CB8C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60" y="3252651"/>
            <a:ext cx="5752694" cy="304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669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Normal mapping - Wikipedia">
            <a:extLst>
              <a:ext uri="{FF2B5EF4-FFF2-40B4-BE49-F238E27FC236}">
                <a16:creationId xmlns:a16="http://schemas.microsoft.com/office/drawing/2014/main" id="{C7EC75A9-0DFD-5BAD-6652-FF2868268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37" y="0"/>
            <a:ext cx="6581422" cy="61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Shape 2">
            <a:extLst>
              <a:ext uri="{FF2B5EF4-FFF2-40B4-BE49-F238E27FC236}">
                <a16:creationId xmlns:a16="http://schemas.microsoft.com/office/drawing/2014/main" id="{7873AD18-9BE9-BD2F-32A7-0220B874657F}"/>
              </a:ext>
            </a:extLst>
          </p:cNvPr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Normal maps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8A2C66-2ED3-EFFE-1D5F-2CF5CBCB2087}"/>
              </a:ext>
            </a:extLst>
          </p:cNvPr>
          <p:cNvSpPr txBox="1"/>
          <p:nvPr/>
        </p:nvSpPr>
        <p:spPr>
          <a:xfrm>
            <a:off x="885960" y="6357112"/>
            <a:ext cx="61411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Z" sz="1100" dirty="0"/>
              <a:t>https://en.wikipedia.org/wiki/Normal_mapping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0B0E5B6-0CE3-028A-0A5B-42F3030B09FF}"/>
              </a:ext>
            </a:extLst>
          </p:cNvPr>
          <p:cNvSpPr/>
          <p:nvPr/>
        </p:nvSpPr>
        <p:spPr>
          <a:xfrm>
            <a:off x="1712861" y="1355077"/>
            <a:ext cx="2138789" cy="750647"/>
          </a:xfrm>
          <a:prstGeom prst="wedgeRoundRectCallout">
            <a:avLst>
              <a:gd name="adj1" fmla="val 79990"/>
              <a:gd name="adj2" fmla="val -42045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Normal map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51DE748-186D-83DF-F49B-7FB765CE5101}"/>
              </a:ext>
            </a:extLst>
          </p:cNvPr>
          <p:cNvSpPr/>
          <p:nvPr/>
        </p:nvSpPr>
        <p:spPr>
          <a:xfrm>
            <a:off x="1382671" y="3782278"/>
            <a:ext cx="2399107" cy="1053014"/>
          </a:xfrm>
          <a:prstGeom prst="wedgeRoundRectCallout">
            <a:avLst>
              <a:gd name="adj1" fmla="val 79990"/>
              <a:gd name="adj2" fmla="val -27237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Original model (78642 faces)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89C3E32-8A55-3FFD-12A5-5F0D1014CCCC}"/>
              </a:ext>
            </a:extLst>
          </p:cNvPr>
          <p:cNvSpPr/>
          <p:nvPr/>
        </p:nvSpPr>
        <p:spPr>
          <a:xfrm>
            <a:off x="7247249" y="1147499"/>
            <a:ext cx="1998352" cy="782901"/>
          </a:xfrm>
          <a:prstGeom prst="wedgeRoundRectCallout">
            <a:avLst>
              <a:gd name="adj1" fmla="val -46390"/>
              <a:gd name="adj2" fmla="val 180884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Simplified model (768 faces)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E52563D-E7DB-C142-D7F2-8BAAA3968CB9}"/>
              </a:ext>
            </a:extLst>
          </p:cNvPr>
          <p:cNvSpPr/>
          <p:nvPr/>
        </p:nvSpPr>
        <p:spPr>
          <a:xfrm>
            <a:off x="9722446" y="1159486"/>
            <a:ext cx="2302934" cy="1142411"/>
          </a:xfrm>
          <a:prstGeom prst="wedgeRoundRectCallout">
            <a:avLst>
              <a:gd name="adj1" fmla="val -48882"/>
              <a:gd name="adj2" fmla="val 111806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Applied normal map to smoothen simplified model (768 faces)</a:t>
            </a:r>
          </a:p>
        </p:txBody>
      </p:sp>
    </p:spTree>
    <p:extLst>
      <p:ext uri="{BB962C8B-B14F-4D97-AF65-F5344CB8AC3E}">
        <p14:creationId xmlns:p14="http://schemas.microsoft.com/office/powerpoint/2010/main" val="246715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B1885854-8CE5-45B6-BF49-CF8A32969A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5825" y="1504949"/>
            <a:ext cx="10934700" cy="48177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Shadow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Light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Shadow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Texture</a:t>
            </a:r>
          </a:p>
          <a:p>
            <a:pPr marL="0" indent="0">
              <a:buNone/>
            </a:pPr>
            <a:endParaRPr lang="en-US" sz="2000" dirty="0">
              <a:solidFill>
                <a:srgbClr val="4289D8"/>
              </a:solidFill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C266B669-F13A-464C-9868-B0F9FD8E91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00788"/>
            <a:ext cx="1047750" cy="365125"/>
          </a:xfrm>
          <a:prstGeom prst="rect">
            <a:avLst/>
          </a:prstGeom>
        </p:spPr>
        <p:txBody>
          <a:bodyPr/>
          <a:lstStyle/>
          <a:p>
            <a:pPr algn="l">
              <a:spcAft>
                <a:spcPts val="600"/>
              </a:spcAft>
            </a:pPr>
            <a:fld id="{3020CD34-26C4-40CE-ACF9-34167EB83B57}" type="slidenum">
              <a:rPr lang="cs-CZ" smtClean="0"/>
              <a:pPr algn="l">
                <a:spcAft>
                  <a:spcPts val="600"/>
                </a:spcAft>
              </a:pPr>
              <a:t>27</a:t>
            </a:fld>
            <a:endParaRPr lang="cs-CZ"/>
          </a:p>
        </p:txBody>
      </p:sp>
      <p:pic>
        <p:nvPicPr>
          <p:cNvPr id="2" name="Picture 2" descr="If there is a light side and dark side, Then is there a â€˜dim side?â€™ -  Darth Vader | Make a Meme">
            <a:extLst>
              <a:ext uri="{FF2B5EF4-FFF2-40B4-BE49-F238E27FC236}">
                <a16:creationId xmlns:a16="http://schemas.microsoft.com/office/drawing/2014/main" id="{45BAF528-B47E-2A8E-6D18-090188724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83" y="1472475"/>
            <a:ext cx="6946242" cy="39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015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885960" y="1187630"/>
            <a:ext cx="10826280" cy="47473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r>
              <a:rPr lang="en-GB" sz="2400" dirty="0"/>
              <a:t>Ambient light does not support shadows.</a:t>
            </a:r>
          </a:p>
          <a:p>
            <a:r>
              <a:rPr lang="en-GB" sz="2400" dirty="0"/>
              <a:t>Light types that support shadows: point, spot, directional.</a:t>
            </a:r>
          </a:p>
          <a:p>
            <a:endParaRPr lang="en-GB" sz="2400" dirty="0"/>
          </a:p>
          <a:p>
            <a:r>
              <a:rPr lang="en-GB" sz="2400" dirty="0"/>
              <a:t>Shadows are computationally expensive, cannot be turned on for everything similarly to physics.</a:t>
            </a:r>
          </a:p>
          <a:p>
            <a:endParaRPr lang="en-GB" sz="2400" dirty="0"/>
          </a:p>
          <a:p>
            <a:r>
              <a:rPr lang="en-GB" sz="2400" dirty="0"/>
              <a:t>Possible implementations:</a:t>
            </a:r>
          </a:p>
          <a:p>
            <a:pPr marL="457200" indent="-457200">
              <a:buFont typeface="+mj-lt"/>
              <a:buAutoNum type="alphaLcPeriod"/>
            </a:pPr>
            <a:r>
              <a:rPr lang="en-GB" sz="2400" dirty="0"/>
              <a:t>“hardcode” shadows into textures and save resources</a:t>
            </a:r>
          </a:p>
          <a:p>
            <a:pPr marL="457200" indent="-457200">
              <a:buFont typeface="+mj-lt"/>
              <a:buAutoNum type="alphaLcPeriod"/>
            </a:pPr>
            <a:r>
              <a:rPr lang="en-GB" sz="2400" dirty="0"/>
              <a:t>Turn on shadow casting only for selected lights and objects</a:t>
            </a:r>
          </a:p>
          <a:p>
            <a:pPr marL="457200" indent="-457200">
              <a:buFont typeface="+mj-lt"/>
              <a:buAutoNum type="alphaLcPeriod"/>
            </a:pPr>
            <a:r>
              <a:rPr lang="en-GB" sz="2400" dirty="0"/>
              <a:t>Optimize “shadow camera” to decrease shadow resolution and region of scene to apply shadows in.</a:t>
            </a:r>
          </a:p>
          <a:p>
            <a:pPr marL="457200" indent="-457200">
              <a:buFont typeface="+mj-lt"/>
              <a:buAutoNum type="alphaLcPeriod"/>
            </a:pPr>
            <a:endParaRPr lang="en-GB" sz="2400" dirty="0"/>
          </a:p>
          <a:p>
            <a:r>
              <a:rPr lang="en-GB" sz="2400" dirty="0"/>
              <a:t>May take time to configure realistic and effective shadows.</a:t>
            </a:r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pc="-1" dirty="0">
                <a:solidFill>
                  <a:srgbClr val="0046A0"/>
                </a:solidFill>
                <a:latin typeface="Arial"/>
              </a:rPr>
              <a:t>Shadow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55001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B1885854-8CE5-45B6-BF49-CF8A32969A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5825" y="1504949"/>
            <a:ext cx="10934700" cy="48177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Texture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Light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Shadow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Texture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rgbClr val="4289D8"/>
              </a:solidFill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C266B669-F13A-464C-9868-B0F9FD8E91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00788"/>
            <a:ext cx="1047750" cy="365125"/>
          </a:xfrm>
          <a:prstGeom prst="rect">
            <a:avLst/>
          </a:prstGeom>
        </p:spPr>
        <p:txBody>
          <a:bodyPr/>
          <a:lstStyle/>
          <a:p>
            <a:pPr algn="l">
              <a:spcAft>
                <a:spcPts val="600"/>
              </a:spcAft>
            </a:pPr>
            <a:fld id="{3020CD34-26C4-40CE-ACF9-34167EB83B57}" type="slidenum">
              <a:rPr lang="cs-CZ" smtClean="0"/>
              <a:pPr algn="l">
                <a:spcAft>
                  <a:spcPts val="600"/>
                </a:spcAft>
              </a:pPr>
              <a:t>29</a:t>
            </a:fld>
            <a:endParaRPr lang="cs-CZ"/>
          </a:p>
        </p:txBody>
      </p:sp>
      <p:pic>
        <p:nvPicPr>
          <p:cNvPr id="6146" name="Picture 2" descr="Best Funny texture Memes - 9GAG">
            <a:extLst>
              <a:ext uri="{FF2B5EF4-FFF2-40B4-BE49-F238E27FC236}">
                <a16:creationId xmlns:a16="http://schemas.microsoft.com/office/drawing/2014/main" id="{7E8FCD51-9F94-2D9A-B81D-493F982FF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82" y="1085850"/>
            <a:ext cx="4435593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78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B1885854-8CE5-45B6-BF49-CF8A32969A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5825" y="1504949"/>
            <a:ext cx="10934700" cy="48177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Light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Light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Shadow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Texture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C266B669-F13A-464C-9868-B0F9FD8E91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00788"/>
            <a:ext cx="1047750" cy="365125"/>
          </a:xfrm>
          <a:prstGeom prst="rect">
            <a:avLst/>
          </a:prstGeom>
        </p:spPr>
        <p:txBody>
          <a:bodyPr/>
          <a:lstStyle/>
          <a:p>
            <a:pPr algn="l">
              <a:spcAft>
                <a:spcPts val="600"/>
              </a:spcAft>
            </a:pPr>
            <a:fld id="{3020CD34-26C4-40CE-ACF9-34167EB83B57}" type="slidenum">
              <a:rPr lang="cs-CZ" smtClean="0"/>
              <a:pPr algn="l">
                <a:spcAft>
                  <a:spcPts val="600"/>
                </a:spcAft>
              </a:pPr>
              <a:t>3</a:t>
            </a:fld>
            <a:endParaRPr lang="cs-CZ"/>
          </a:p>
        </p:txBody>
      </p:sp>
      <p:pic>
        <p:nvPicPr>
          <p:cNvPr id="3074" name="Picture 2" descr="Light or Dark Side, Choose Wisely - Imgflip">
            <a:extLst>
              <a:ext uri="{FF2B5EF4-FFF2-40B4-BE49-F238E27FC236}">
                <a16:creationId xmlns:a16="http://schemas.microsoft.com/office/drawing/2014/main" id="{E79F30A4-0D0A-BE6A-34E1-C60F76A7D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700" y="2007235"/>
            <a:ext cx="7108825" cy="284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689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885960" y="1295628"/>
            <a:ext cx="10826280" cy="47473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texture is matrix of natural numbers for OpenGL API.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Textures are stored on a graphics card in a similar way the vertices are.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data are store in a texture objects that contains the data, description of structure etc.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shaders then access the object and read the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 single object may combine different textures – </a:t>
            </a:r>
            <a:r>
              <a:rPr lang="en-GB" sz="2400" dirty="0" err="1"/>
              <a:t>multitexturing</a:t>
            </a:r>
            <a:r>
              <a:rPr lang="en-GB" sz="2400" dirty="0"/>
              <a:t>.</a:t>
            </a:r>
          </a:p>
        </p:txBody>
      </p:sp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pc="-1" dirty="0">
                <a:solidFill>
                  <a:srgbClr val="0046A0"/>
                </a:solidFill>
                <a:latin typeface="Arial"/>
              </a:rPr>
              <a:t>Texture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54104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885960" y="1187630"/>
            <a:ext cx="10826280" cy="47473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2D texture is attached using UV coordinates on &lt;0, 1&gt; interval.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Usually, 2D texture has [0, 0] coordinates in bottom left corner and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[1, 1] in top right corner.</a:t>
            </a:r>
            <a:br>
              <a:rPr lang="en-GB" sz="2400" dirty="0"/>
            </a:br>
            <a:r>
              <a:rPr lang="en-GB" sz="2400" dirty="0"/>
              <a:t>If we use higher number, the texture repeats (2 = 2×).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coordinates are described using letters s, t, r a q.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pc="-1" dirty="0">
                <a:solidFill>
                  <a:srgbClr val="0046A0"/>
                </a:solidFill>
                <a:latin typeface="Arial"/>
              </a:rPr>
              <a:t>Attaching textures to objects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8193" name="Picture 1" descr="page8image55110624">
            <a:extLst>
              <a:ext uri="{FF2B5EF4-FFF2-40B4-BE49-F238E27FC236}">
                <a16:creationId xmlns:a16="http://schemas.microsoft.com/office/drawing/2014/main" id="{90162825-EB6C-D93D-19EF-0E499CEFB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60" y="3200400"/>
            <a:ext cx="6507602" cy="310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422F33-DA7F-EDFA-D555-0F37EF43613D}"/>
              </a:ext>
            </a:extLst>
          </p:cNvPr>
          <p:cNvSpPr txBox="1"/>
          <p:nvPr/>
        </p:nvSpPr>
        <p:spPr>
          <a:xfrm>
            <a:off x="885960" y="629839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effectLst/>
                <a:latin typeface="Menlo" panose="020B0609030804020204" pitchFamily="49" charset="0"/>
              </a:rPr>
              <a:t>https://</a:t>
            </a:r>
            <a:r>
              <a:rPr lang="en-GB" sz="1050" dirty="0" err="1">
                <a:effectLst/>
                <a:latin typeface="Menlo" panose="020B0609030804020204" pitchFamily="49" charset="0"/>
              </a:rPr>
              <a:t>www.opengl-tutorial.org</a:t>
            </a:r>
            <a:r>
              <a:rPr lang="en-GB" sz="1050" dirty="0">
                <a:effectLst/>
                <a:latin typeface="Menlo" panose="020B0609030804020204" pitchFamily="49" charset="0"/>
              </a:rPr>
              <a:t>/ </a:t>
            </a:r>
            <a:endParaRPr lang="en-GB" sz="105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92869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3EB277-9174-5E77-4F38-00ED84876595}"/>
              </a:ext>
            </a:extLst>
          </p:cNvPr>
          <p:cNvSpPr txBox="1"/>
          <p:nvPr/>
        </p:nvSpPr>
        <p:spPr>
          <a:xfrm>
            <a:off x="829731" y="6303201"/>
            <a:ext cx="10803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effectLst/>
                <a:latin typeface="Menlo" panose="020B0609030804020204" pitchFamily="49" charset="0"/>
              </a:rPr>
              <a:t>https://</a:t>
            </a:r>
            <a:r>
              <a:rPr lang="en-GB" sz="1100" dirty="0" err="1">
                <a:effectLst/>
                <a:latin typeface="Menlo" panose="020B0609030804020204" pitchFamily="49" charset="0"/>
              </a:rPr>
              <a:t>cgi.tutsplus.com</a:t>
            </a:r>
            <a:r>
              <a:rPr lang="en-GB" sz="1100" dirty="0">
                <a:effectLst/>
                <a:latin typeface="Menlo" panose="020B0609030804020204" pitchFamily="49" charset="0"/>
              </a:rPr>
              <a:t>/articles/ game-character-creation-series-kila-chapter-3-uv-mapping--cg-26754 </a:t>
            </a:r>
            <a:endParaRPr lang="en-GB" sz="1100" dirty="0">
              <a:effectLst/>
            </a:endParaRPr>
          </a:p>
        </p:txBody>
      </p:sp>
      <p:pic>
        <p:nvPicPr>
          <p:cNvPr id="9217" name="Picture 1" descr="page9image55401376">
            <a:extLst>
              <a:ext uri="{FF2B5EF4-FFF2-40B4-BE49-F238E27FC236}">
                <a16:creationId xmlns:a16="http://schemas.microsoft.com/office/drawing/2014/main" id="{A187EEA5-B795-667F-E7DF-B2D753E5D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60" y="1236132"/>
            <a:ext cx="10865557" cy="287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5CA3B788-256C-9FAB-BBEE-576AC7A2557F}"/>
              </a:ext>
            </a:extLst>
          </p:cNvPr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pc="-1" dirty="0">
                <a:solidFill>
                  <a:srgbClr val="0046A0"/>
                </a:solidFill>
                <a:latin typeface="Arial"/>
              </a:rPr>
              <a:t>Attaching textures to objects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1062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885960" y="1187630"/>
            <a:ext cx="10826280" cy="47473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For many games, we must create an infinite background (e.g. in Doom).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This background is represented by a cube with textures called Skybox.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observer is inside the cube.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We never apply rotation or translation on this cube! </a:t>
            </a:r>
            <a:endParaRPr lang="en-GB" sz="2400" dirty="0">
              <a:effectLst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pc="-1" dirty="0">
                <a:solidFill>
                  <a:srgbClr val="0046A0"/>
                </a:solidFill>
                <a:latin typeface="Arial"/>
              </a:rPr>
              <a:t>Skybox Texture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16AEC5-CEE5-982A-ED12-531DC475C53D}"/>
              </a:ext>
            </a:extLst>
          </p:cNvPr>
          <p:cNvSpPr txBox="1"/>
          <p:nvPr/>
        </p:nvSpPr>
        <p:spPr>
          <a:xfrm>
            <a:off x="885959" y="638481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/>
              <a:t>http://</a:t>
            </a:r>
            <a:r>
              <a:rPr lang="en-GB" sz="1050" dirty="0" err="1"/>
              <a:t>creativegames.org.uk</a:t>
            </a:r>
            <a:r>
              <a:rPr lang="en-GB" sz="1050" dirty="0"/>
              <a:t>/modules/</a:t>
            </a:r>
            <a:r>
              <a:rPr lang="en-GB" sz="1050" dirty="0" err="1"/>
              <a:t>Game_Design</a:t>
            </a:r>
            <a:r>
              <a:rPr lang="en-GB" sz="1050" dirty="0"/>
              <a:t>/units/unit10.htm</a:t>
            </a:r>
            <a:endParaRPr lang="en-CZ" sz="105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6B99C8F-B4AB-23B4-D4A8-833E7160E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t="23375" r="46627" b="7313"/>
          <a:stretch/>
        </p:blipFill>
        <p:spPr bwMode="auto">
          <a:xfrm>
            <a:off x="885959" y="2954694"/>
            <a:ext cx="3940420" cy="298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A78E98B-CA8B-02E9-D51B-161108B9A3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r="46363"/>
          <a:stretch/>
        </p:blipFill>
        <p:spPr bwMode="auto">
          <a:xfrm>
            <a:off x="4919039" y="2954693"/>
            <a:ext cx="4708331" cy="298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33B3E0D2-8579-7C58-194A-88BA135E3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307" y="2954693"/>
            <a:ext cx="2163463" cy="298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5627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3C83-1275-6A9B-81A1-947DE4FC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3E55D-073A-C88E-11F6-362902FA6C46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CZ"/>
          </a:p>
        </p:txBody>
      </p:sp>
      <p:pic>
        <p:nvPicPr>
          <p:cNvPr id="12289" name="Picture 1" descr="page29image55288976">
            <a:extLst>
              <a:ext uri="{FF2B5EF4-FFF2-40B4-BE49-F238E27FC236}">
                <a16:creationId xmlns:a16="http://schemas.microsoft.com/office/drawing/2014/main" id="{D16A827A-F4B2-20FA-20D9-D2F717932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27" y="273600"/>
            <a:ext cx="8500533" cy="635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C465DA-200A-BE71-8040-FB6CC1261D70}"/>
              </a:ext>
            </a:extLst>
          </p:cNvPr>
          <p:cNvSpPr txBox="1"/>
          <p:nvPr/>
        </p:nvSpPr>
        <p:spPr>
          <a:xfrm>
            <a:off x="5485920" y="6371648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effectLst/>
                <a:latin typeface="Menlo" panose="020B0609030804020204" pitchFamily="49" charset="0"/>
              </a:rPr>
              <a:t>http://</a:t>
            </a:r>
            <a:r>
              <a:rPr lang="en-GB" sz="1100" dirty="0" err="1">
                <a:effectLst/>
                <a:latin typeface="Menlo" panose="020B0609030804020204" pitchFamily="49" charset="0"/>
              </a:rPr>
              <a:t>scmapdb.com</a:t>
            </a:r>
            <a:r>
              <a:rPr lang="en-GB" sz="1100" dirty="0">
                <a:effectLst/>
                <a:latin typeface="Menlo" panose="020B0609030804020204" pitchFamily="49" charset="0"/>
              </a:rPr>
              <a:t>/skybox:doom1 </a:t>
            </a:r>
            <a:endParaRPr lang="en-GB" sz="11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15538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885960" y="1187630"/>
            <a:ext cx="10826280" cy="47473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2900" indent="-342900" fontAlgn="auto">
              <a:buFont typeface="Arial" panose="020B0604020202020204" pitchFamily="34" charset="0"/>
              <a:buChar char="•"/>
            </a:pPr>
            <a:r>
              <a:rPr lang="en-GB" sz="2400" i="1" dirty="0"/>
              <a:t>Environmental mapping </a:t>
            </a:r>
            <a:r>
              <a:rPr lang="en-GB" sz="2400" dirty="0"/>
              <a:t>= mapping of surrounding environment on rendered object. </a:t>
            </a:r>
          </a:p>
          <a:p>
            <a:pPr marL="342900" indent="-342900" fontAlgn="auto">
              <a:buFont typeface="Arial" panose="020B0604020202020204" pitchFamily="34" charset="0"/>
              <a:buChar char="•"/>
            </a:pPr>
            <a:r>
              <a:rPr lang="en-GB" sz="2400" dirty="0"/>
              <a:t>We can simulate (</a:t>
            </a:r>
            <a:r>
              <a:rPr lang="en-GB" sz="2400" i="1" dirty="0"/>
              <a:t>reflection</a:t>
            </a:r>
            <a:r>
              <a:rPr lang="en-GB" sz="2400" dirty="0"/>
              <a:t>) or (</a:t>
            </a:r>
            <a:r>
              <a:rPr lang="en-GB" sz="2400" i="1" dirty="0"/>
              <a:t>refraction)</a:t>
            </a:r>
            <a:r>
              <a:rPr lang="en-GB" sz="2400" dirty="0"/>
              <a:t>. </a:t>
            </a:r>
          </a:p>
          <a:p>
            <a:pPr marL="342900" indent="-342900" fontAlgn="auto">
              <a:buFont typeface="Arial" panose="020B0604020202020204" pitchFamily="34" charset="0"/>
              <a:buChar char="•"/>
            </a:pPr>
            <a:r>
              <a:rPr lang="en-GB" sz="2400" dirty="0"/>
              <a:t>There are two possible implementations: sphere map and cube map. </a:t>
            </a:r>
          </a:p>
          <a:p>
            <a:pPr marL="342900" indent="-342900" fontAlgn="auto">
              <a:buFont typeface="Arial" panose="020B0604020202020204" pitchFamily="34" charset="0"/>
              <a:buChar char="•"/>
            </a:pPr>
            <a:r>
              <a:rPr lang="en-GB" sz="2400" i="1" dirty="0"/>
              <a:t>Sphere maps </a:t>
            </a:r>
            <a:r>
              <a:rPr lang="en-GB" sz="2400" dirty="0"/>
              <a:t>is a technique developed by Blinn and Newell. </a:t>
            </a:r>
          </a:p>
          <a:p>
            <a:pPr marL="342900" indent="-342900" fontAlgn="auto">
              <a:buFont typeface="Arial" panose="020B0604020202020204" pitchFamily="34" charset="0"/>
              <a:buChar char="•"/>
            </a:pPr>
            <a:r>
              <a:rPr lang="en-GB" sz="2400" dirty="0"/>
              <a:t>The source image is a spherical projection of surrounding on a single texture. </a:t>
            </a:r>
          </a:p>
          <a:p>
            <a:pPr marL="342900" indent="-342900" fontAlgn="auto">
              <a:buFont typeface="Arial" panose="020B0604020202020204" pitchFamily="34" charset="0"/>
              <a:buChar char="•"/>
            </a:pPr>
            <a:r>
              <a:rPr lang="en-GB" sz="2400" dirty="0"/>
              <a:t>It’s not frequently used because of complex preparation. </a:t>
            </a:r>
          </a:p>
        </p:txBody>
      </p:sp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pc="-1" dirty="0">
                <a:solidFill>
                  <a:srgbClr val="0046A0"/>
                </a:solidFill>
                <a:latin typeface="Arial"/>
              </a:rPr>
              <a:t>Environmental Mapping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66613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US" sz="3200" b="1" spc="-1" dirty="0">
                <a:solidFill>
                  <a:srgbClr val="0046A0"/>
                </a:solidFill>
                <a:latin typeface="Arial"/>
              </a:rPr>
              <a:t>Environmental Mapping / </a:t>
            </a:r>
            <a:r>
              <a:rPr lang="en-GB" sz="2400" dirty="0"/>
              <a:t>Sphere map</a:t>
            </a: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8C662E-812D-0F79-174D-2F776F3C0804}"/>
              </a:ext>
            </a:extLst>
          </p:cNvPr>
          <p:cNvSpPr txBox="1"/>
          <p:nvPr/>
        </p:nvSpPr>
        <p:spPr>
          <a:xfrm>
            <a:off x="885960" y="625429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http://</a:t>
            </a:r>
            <a:r>
              <a:rPr lang="en-GB" sz="1100" dirty="0" err="1"/>
              <a:t>www.debevec.org</a:t>
            </a:r>
            <a:endParaRPr lang="en-GB" sz="1100" dirty="0">
              <a:effectLst/>
            </a:endParaRPr>
          </a:p>
        </p:txBody>
      </p:sp>
      <p:pic>
        <p:nvPicPr>
          <p:cNvPr id="15362" name="Picture 2" descr="page35image55108336">
            <a:extLst>
              <a:ext uri="{FF2B5EF4-FFF2-40B4-BE49-F238E27FC236}">
                <a16:creationId xmlns:a16="http://schemas.microsoft.com/office/drawing/2014/main" id="{F39B898C-EC99-0E67-C941-E40ECF52F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59" y="1155469"/>
            <a:ext cx="10052973" cy="330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531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US" sz="3200" b="1" spc="-1" dirty="0">
                <a:solidFill>
                  <a:srgbClr val="0046A0"/>
                </a:solidFill>
                <a:latin typeface="Arial"/>
              </a:rPr>
              <a:t>Environmental Mapping / </a:t>
            </a:r>
            <a:r>
              <a:rPr lang="en-GB" sz="2400" dirty="0"/>
              <a:t>Refraction and reflection of light </a:t>
            </a: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15361" name="Picture 1" descr="page36image55314256">
            <a:extLst>
              <a:ext uri="{FF2B5EF4-FFF2-40B4-BE49-F238E27FC236}">
                <a16:creationId xmlns:a16="http://schemas.microsoft.com/office/drawing/2014/main" id="{99E3F2CF-39FE-31AC-DEE8-417374655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60" y="1076023"/>
            <a:ext cx="8816840" cy="433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8C662E-812D-0F79-174D-2F776F3C0804}"/>
              </a:ext>
            </a:extLst>
          </p:cNvPr>
          <p:cNvSpPr txBox="1"/>
          <p:nvPr/>
        </p:nvSpPr>
        <p:spPr>
          <a:xfrm>
            <a:off x="885960" y="625429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effectLst/>
                <a:latin typeface="Menlo" panose="020B0609030804020204" pitchFamily="49" charset="0"/>
              </a:rPr>
              <a:t>http://</a:t>
            </a:r>
            <a:r>
              <a:rPr lang="en-GB" sz="1100" dirty="0" err="1">
                <a:effectLst/>
                <a:latin typeface="Menlo" panose="020B0609030804020204" pitchFamily="49" charset="0"/>
              </a:rPr>
              <a:t>www.nvidia.com</a:t>
            </a:r>
            <a:r>
              <a:rPr lang="en-GB" sz="1100" dirty="0">
                <a:effectLst/>
                <a:latin typeface="Menlo" panose="020B0609030804020204" pitchFamily="49" charset="0"/>
              </a:rPr>
              <a:t> </a:t>
            </a:r>
            <a:endParaRPr lang="en-GB" sz="11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0253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885960" y="1187630"/>
            <a:ext cx="10826280" cy="47473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Transition from faster medium to slower medium: vector goes to the normal.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Transition from slower medium to faster medium: vector goes from the normal.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</a:t>
            </a:r>
            <a:r>
              <a:rPr lang="en-GB" sz="2400" i="1" dirty="0"/>
              <a:t>c</a:t>
            </a:r>
            <a:r>
              <a:rPr lang="en-GB" sz="2400" dirty="0"/>
              <a:t>1 and </a:t>
            </a:r>
            <a:r>
              <a:rPr lang="en-GB" sz="2400" i="1" dirty="0"/>
              <a:t>c</a:t>
            </a:r>
            <a:r>
              <a:rPr lang="en-GB" sz="2400" dirty="0"/>
              <a:t>2 ratio is important. Usually it is calculated like vacuum/medium ratio.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Air: 99.97 %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Glass: 52.2 % to 59 %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Water: 75.19 %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Sapphire: 56.50 %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Diamond: 41.33 %</a:t>
            </a:r>
            <a:br>
              <a:rPr lang="en-GB" sz="2400" dirty="0"/>
            </a:br>
            <a:endParaRPr lang="en-GB" sz="2400" dirty="0">
              <a:effectLst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pc="-1" dirty="0">
                <a:solidFill>
                  <a:srgbClr val="0046A0"/>
                </a:solidFill>
                <a:latin typeface="Arial"/>
              </a:rPr>
              <a:t>Refraction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17409" name="Picture 1" descr="page39image55385200">
            <a:extLst>
              <a:ext uri="{FF2B5EF4-FFF2-40B4-BE49-F238E27FC236}">
                <a16:creationId xmlns:a16="http://schemas.microsoft.com/office/drawing/2014/main" id="{6FED3A7C-A162-B25F-B468-E469E373B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533" y="3144058"/>
            <a:ext cx="4292600" cy="29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2524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885960" y="1055328"/>
            <a:ext cx="10826280" cy="47473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r>
              <a:rPr lang="en-GB" sz="2400" b="1" dirty="0"/>
              <a:t>Reflection mapping</a:t>
            </a:r>
            <a:br>
              <a:rPr lang="en-GB" sz="2400" dirty="0"/>
            </a:br>
            <a:endParaRPr lang="en-GB" sz="2400" dirty="0">
              <a:effectLst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pc="-1" dirty="0">
                <a:solidFill>
                  <a:srgbClr val="0046A0"/>
                </a:solidFill>
                <a:latin typeface="Arial"/>
              </a:rPr>
              <a:t>Advanced Textures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19457" name="Picture 1" descr="page44image55401584">
            <a:extLst>
              <a:ext uri="{FF2B5EF4-FFF2-40B4-BE49-F238E27FC236}">
                <a16:creationId xmlns:a16="http://schemas.microsoft.com/office/drawing/2014/main" id="{B49AE519-A0C6-A9BC-19AC-BF2140171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59" y="1535928"/>
            <a:ext cx="5785773" cy="452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B88EE8-A927-9E3B-A5E0-7F8EE316D8D9}"/>
              </a:ext>
            </a:extLst>
          </p:cNvPr>
          <p:cNvSpPr txBox="1"/>
          <p:nvPr/>
        </p:nvSpPr>
        <p:spPr>
          <a:xfrm>
            <a:off x="885959" y="617519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effectLst/>
                <a:latin typeface="Roboto" panose="02000000000000000000" pitchFamily="2" charset="0"/>
              </a:rPr>
              <a:t>E. </a:t>
            </a:r>
            <a:r>
              <a:rPr lang="en-GB" sz="1100" dirty="0" err="1">
                <a:effectLst/>
                <a:latin typeface="Roboto" panose="02000000000000000000" pitchFamily="2" charset="0"/>
              </a:rPr>
              <a:t>Agu</a:t>
            </a:r>
            <a:r>
              <a:rPr lang="en-GB" sz="1100" dirty="0">
                <a:effectLst/>
                <a:latin typeface="Roboto" panose="02000000000000000000" pitchFamily="2" charset="0"/>
              </a:rPr>
              <a:t>: Computer Graphics (CS 543) Lecture 9 </a:t>
            </a:r>
            <a:endParaRPr lang="en-GB" sz="11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68201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885960" y="1170000"/>
            <a:ext cx="10826280" cy="501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i="1" dirty="0"/>
              <a:t>Light or visible light is electromagnetic radiation that can be perceived by the human eye.</a:t>
            </a:r>
            <a:endParaRPr lang="cs-CZ" sz="2400" i="1" spc="-1" dirty="0">
              <a:solidFill>
                <a:srgbClr val="000000"/>
              </a:solidFill>
            </a:endParaRP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cs-CZ" sz="2400" i="1" spc="-1" dirty="0">
                <a:solidFill>
                  <a:srgbClr val="000000"/>
                </a:solidFill>
              </a:rPr>
              <a:t>A </a:t>
            </a:r>
            <a:r>
              <a:rPr lang="cs-CZ" sz="2400" i="1" spc="-1" dirty="0" err="1">
                <a:solidFill>
                  <a:srgbClr val="000000"/>
                </a:solidFill>
              </a:rPr>
              <a:t>mathematical</a:t>
            </a:r>
            <a:r>
              <a:rPr lang="cs-CZ" sz="2400" i="1" spc="-1" dirty="0">
                <a:solidFill>
                  <a:srgbClr val="000000"/>
                </a:solidFill>
              </a:rPr>
              <a:t> </a:t>
            </a:r>
            <a:r>
              <a:rPr lang="cs-CZ" sz="2400" i="1" spc="-1" dirty="0" err="1">
                <a:solidFill>
                  <a:srgbClr val="000000"/>
                </a:solidFill>
              </a:rPr>
              <a:t>function</a:t>
            </a:r>
            <a:r>
              <a:rPr lang="cs-CZ" sz="2400" i="1" spc="-1" dirty="0">
                <a:solidFill>
                  <a:srgbClr val="000000"/>
                </a:solidFill>
              </a:rPr>
              <a:t> </a:t>
            </a:r>
            <a:r>
              <a:rPr lang="cs-CZ" sz="2400" i="1" spc="-1" dirty="0" err="1">
                <a:solidFill>
                  <a:srgbClr val="000000"/>
                </a:solidFill>
              </a:rPr>
              <a:t>describing</a:t>
            </a:r>
            <a:r>
              <a:rPr lang="cs-CZ" sz="2400" i="1" spc="-1" dirty="0">
                <a:solidFill>
                  <a:srgbClr val="000000"/>
                </a:solidFill>
              </a:rPr>
              <a:t> </a:t>
            </a:r>
            <a:r>
              <a:rPr lang="cs-CZ" sz="2400" i="1" spc="-1" dirty="0" err="1">
                <a:solidFill>
                  <a:srgbClr val="000000"/>
                </a:solidFill>
              </a:rPr>
              <a:t>the</a:t>
            </a:r>
            <a:r>
              <a:rPr lang="cs-CZ" sz="2400" i="1" spc="-1" dirty="0">
                <a:solidFill>
                  <a:srgbClr val="000000"/>
                </a:solidFill>
              </a:rPr>
              <a:t> intensity </a:t>
            </a:r>
            <a:r>
              <a:rPr lang="cs-CZ" sz="2400" i="1" spc="-1" dirty="0" err="1">
                <a:solidFill>
                  <a:srgbClr val="000000"/>
                </a:solidFill>
              </a:rPr>
              <a:t>of</a:t>
            </a:r>
            <a:r>
              <a:rPr lang="cs-CZ" sz="2400" i="1" spc="-1" dirty="0">
                <a:solidFill>
                  <a:srgbClr val="000000"/>
                </a:solidFill>
              </a:rPr>
              <a:t> a </a:t>
            </a:r>
            <a:r>
              <a:rPr lang="cs-CZ" sz="2400" i="1" spc="-1" dirty="0" err="1">
                <a:solidFill>
                  <a:srgbClr val="000000"/>
                </a:solidFill>
              </a:rPr>
              <a:t>beam</a:t>
            </a:r>
            <a:r>
              <a:rPr lang="cs-CZ" sz="2400" i="1" spc="-1" dirty="0">
                <a:solidFill>
                  <a:srgbClr val="000000"/>
                </a:solidFill>
              </a:rPr>
              <a:t> </a:t>
            </a:r>
            <a:r>
              <a:rPr lang="cs-CZ" sz="2400" i="1" spc="-1" dirty="0" err="1">
                <a:solidFill>
                  <a:srgbClr val="000000"/>
                </a:solidFill>
              </a:rPr>
              <a:t>of</a:t>
            </a:r>
            <a:r>
              <a:rPr lang="cs-CZ" sz="2400" i="1" spc="-1" dirty="0">
                <a:solidFill>
                  <a:srgbClr val="000000"/>
                </a:solidFill>
              </a:rPr>
              <a:t> </a:t>
            </a:r>
            <a:r>
              <a:rPr lang="cs-CZ" sz="2400" i="1" spc="-1" dirty="0" err="1">
                <a:solidFill>
                  <a:srgbClr val="000000"/>
                </a:solidFill>
              </a:rPr>
              <a:t>scattered</a:t>
            </a:r>
            <a:r>
              <a:rPr lang="cs-CZ" sz="2400" i="1" spc="-1" dirty="0">
                <a:solidFill>
                  <a:srgbClr val="000000"/>
                </a:solidFill>
              </a:rPr>
              <a:t> </a:t>
            </a:r>
            <a:r>
              <a:rPr lang="cs-CZ" sz="2400" i="1" spc="-1" dirty="0" err="1">
                <a:solidFill>
                  <a:srgbClr val="000000"/>
                </a:solidFill>
              </a:rPr>
              <a:t>light</a:t>
            </a:r>
            <a:r>
              <a:rPr lang="cs-CZ" sz="2400" i="1" spc="-1" dirty="0">
                <a:solidFill>
                  <a:srgbClr val="000000"/>
                </a:solidFill>
              </a:rPr>
              <a:t> as a </a:t>
            </a:r>
            <a:r>
              <a:rPr lang="cs-CZ" sz="2400" i="1" spc="-1" dirty="0" err="1">
                <a:solidFill>
                  <a:srgbClr val="000000"/>
                </a:solidFill>
              </a:rPr>
              <a:t>function</a:t>
            </a:r>
            <a:r>
              <a:rPr lang="cs-CZ" sz="2400" i="1" spc="-1" dirty="0">
                <a:solidFill>
                  <a:srgbClr val="000000"/>
                </a:solidFill>
              </a:rPr>
              <a:t> </a:t>
            </a:r>
            <a:r>
              <a:rPr lang="cs-CZ" sz="2400" i="1" spc="-1" dirty="0" err="1">
                <a:solidFill>
                  <a:srgbClr val="000000"/>
                </a:solidFill>
              </a:rPr>
              <a:t>of</a:t>
            </a:r>
            <a:r>
              <a:rPr lang="cs-CZ" sz="2400" i="1" spc="-1" dirty="0">
                <a:solidFill>
                  <a:srgbClr val="000000"/>
                </a:solidFill>
              </a:rPr>
              <a:t> </a:t>
            </a:r>
            <a:r>
              <a:rPr lang="cs-CZ" sz="2400" i="1" spc="-1" dirty="0" err="1">
                <a:solidFill>
                  <a:srgbClr val="000000"/>
                </a:solidFill>
              </a:rPr>
              <a:t>its</a:t>
            </a:r>
            <a:r>
              <a:rPr lang="cs-CZ" sz="2400" i="1" spc="-1" dirty="0">
                <a:solidFill>
                  <a:srgbClr val="000000"/>
                </a:solidFill>
              </a:rPr>
              <a:t> </a:t>
            </a:r>
            <a:r>
              <a:rPr lang="cs-CZ" sz="2400" i="1" spc="-1" dirty="0" err="1">
                <a:solidFill>
                  <a:srgbClr val="000000"/>
                </a:solidFill>
              </a:rPr>
              <a:t>direction</a:t>
            </a:r>
            <a:r>
              <a:rPr lang="cs-CZ" sz="2400" i="1" spc="-1" dirty="0">
                <a:solidFill>
                  <a:srgbClr val="000000"/>
                </a:solidFill>
              </a:rPr>
              <a:t> and </a:t>
            </a:r>
            <a:r>
              <a:rPr lang="cs-CZ" sz="2400" i="1" spc="-1" dirty="0" err="1">
                <a:solidFill>
                  <a:srgbClr val="000000"/>
                </a:solidFill>
              </a:rPr>
              <a:t>the</a:t>
            </a:r>
            <a:r>
              <a:rPr lang="cs-CZ" sz="2400" i="1" spc="-1" dirty="0">
                <a:solidFill>
                  <a:srgbClr val="000000"/>
                </a:solidFill>
              </a:rPr>
              <a:t> </a:t>
            </a:r>
            <a:r>
              <a:rPr lang="cs-CZ" sz="2400" i="1" spc="-1" dirty="0" err="1">
                <a:solidFill>
                  <a:srgbClr val="000000"/>
                </a:solidFill>
              </a:rPr>
              <a:t>direction</a:t>
            </a:r>
            <a:r>
              <a:rPr lang="cs-CZ" sz="2400" i="1" spc="-1" dirty="0">
                <a:solidFill>
                  <a:srgbClr val="000000"/>
                </a:solidFill>
              </a:rPr>
              <a:t>, intensity and </a:t>
            </a:r>
            <a:r>
              <a:rPr lang="cs-CZ" sz="2400" i="1" spc="-1" dirty="0" err="1">
                <a:solidFill>
                  <a:srgbClr val="000000"/>
                </a:solidFill>
              </a:rPr>
              <a:t>wavelength</a:t>
            </a:r>
            <a:r>
              <a:rPr lang="cs-CZ" sz="2400" i="1" spc="-1" dirty="0">
                <a:solidFill>
                  <a:srgbClr val="000000"/>
                </a:solidFill>
              </a:rPr>
              <a:t> </a:t>
            </a:r>
            <a:r>
              <a:rPr lang="cs-CZ" sz="2400" i="1" spc="-1" dirty="0" err="1">
                <a:solidFill>
                  <a:srgbClr val="000000"/>
                </a:solidFill>
              </a:rPr>
              <a:t>of</a:t>
            </a:r>
            <a:r>
              <a:rPr lang="cs-CZ" sz="2400" i="1" spc="-1" dirty="0">
                <a:solidFill>
                  <a:srgbClr val="000000"/>
                </a:solidFill>
              </a:rPr>
              <a:t> </a:t>
            </a:r>
            <a:r>
              <a:rPr lang="cs-CZ" sz="2400" i="1" spc="-1" dirty="0" err="1">
                <a:solidFill>
                  <a:srgbClr val="000000"/>
                </a:solidFill>
              </a:rPr>
              <a:t>the</a:t>
            </a:r>
            <a:r>
              <a:rPr lang="cs-CZ" sz="2400" i="1" spc="-1" dirty="0">
                <a:solidFill>
                  <a:srgbClr val="000000"/>
                </a:solidFill>
              </a:rPr>
              <a:t> incident </a:t>
            </a:r>
            <a:r>
              <a:rPr lang="cs-CZ" sz="2400" i="1" spc="-1" dirty="0" err="1">
                <a:solidFill>
                  <a:srgbClr val="000000"/>
                </a:solidFill>
              </a:rPr>
              <a:t>beam</a:t>
            </a:r>
            <a:r>
              <a:rPr lang="cs-CZ" sz="2400" i="1" spc="-1" dirty="0">
                <a:solidFill>
                  <a:srgbClr val="000000"/>
                </a:solidFill>
              </a:rPr>
              <a:t>. </a:t>
            </a:r>
            <a:r>
              <a:rPr lang="cs-CZ" sz="2400" i="1" spc="-1" dirty="0" err="1">
                <a:solidFill>
                  <a:srgbClr val="000000"/>
                </a:solidFill>
              </a:rPr>
              <a:t>The</a:t>
            </a:r>
            <a:r>
              <a:rPr lang="cs-CZ" sz="2400" i="1" spc="-1" dirty="0">
                <a:solidFill>
                  <a:srgbClr val="000000"/>
                </a:solidFill>
              </a:rPr>
              <a:t> </a:t>
            </a:r>
            <a:r>
              <a:rPr lang="cs-CZ" sz="2400" i="1" spc="-1" dirty="0" err="1">
                <a:solidFill>
                  <a:srgbClr val="000000"/>
                </a:solidFill>
              </a:rPr>
              <a:t>models</a:t>
            </a:r>
            <a:r>
              <a:rPr lang="cs-CZ" sz="2400" i="1" spc="-1" dirty="0">
                <a:solidFill>
                  <a:srgbClr val="000000"/>
                </a:solidFill>
              </a:rPr>
              <a:t> are </a:t>
            </a:r>
            <a:r>
              <a:rPr lang="cs-CZ" sz="2400" i="1" spc="-1" dirty="0" err="1">
                <a:solidFill>
                  <a:srgbClr val="000000"/>
                </a:solidFill>
              </a:rPr>
              <a:t>physical</a:t>
            </a:r>
            <a:r>
              <a:rPr lang="cs-CZ" sz="2400" i="1" spc="-1" dirty="0">
                <a:solidFill>
                  <a:srgbClr val="000000"/>
                </a:solidFill>
              </a:rPr>
              <a:t> (</a:t>
            </a:r>
            <a:r>
              <a:rPr lang="cs-CZ" sz="2400" i="1" spc="-1" dirty="0" err="1">
                <a:solidFill>
                  <a:srgbClr val="000000"/>
                </a:solidFill>
              </a:rPr>
              <a:t>Torrance</a:t>
            </a:r>
            <a:r>
              <a:rPr lang="cs-CZ" sz="2400" i="1" spc="-1" dirty="0">
                <a:solidFill>
                  <a:srgbClr val="000000"/>
                </a:solidFill>
              </a:rPr>
              <a:t>-Sparrow) </a:t>
            </a:r>
            <a:r>
              <a:rPr lang="cs-CZ" sz="2400" i="1" spc="-1" dirty="0" err="1">
                <a:solidFill>
                  <a:srgbClr val="000000"/>
                </a:solidFill>
              </a:rPr>
              <a:t>or</a:t>
            </a:r>
            <a:r>
              <a:rPr lang="cs-CZ" sz="2400" i="1" spc="-1" dirty="0">
                <a:solidFill>
                  <a:srgbClr val="000000"/>
                </a:solidFill>
              </a:rPr>
              <a:t> </a:t>
            </a:r>
            <a:r>
              <a:rPr lang="cs-CZ" sz="2400" i="1" spc="-1" dirty="0" err="1">
                <a:solidFill>
                  <a:srgbClr val="000000"/>
                </a:solidFill>
              </a:rPr>
              <a:t>simplified</a:t>
            </a:r>
            <a:r>
              <a:rPr lang="cs-CZ" sz="2400" i="1" spc="-1" dirty="0">
                <a:solidFill>
                  <a:srgbClr val="000000"/>
                </a:solidFill>
              </a:rPr>
              <a:t> (Phong </a:t>
            </a:r>
            <a:r>
              <a:rPr lang="cs-CZ" sz="2400" i="1" spc="-1" dirty="0" err="1">
                <a:solidFill>
                  <a:srgbClr val="000000"/>
                </a:solidFill>
              </a:rPr>
              <a:t>illumination</a:t>
            </a:r>
            <a:r>
              <a:rPr lang="cs-CZ" sz="2400" i="1" spc="-1" dirty="0">
                <a:solidFill>
                  <a:srgbClr val="000000"/>
                </a:solidFill>
              </a:rPr>
              <a:t> model).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endParaRPr lang="cs-CZ" sz="2400" i="1" spc="-1" dirty="0">
              <a:solidFill>
                <a:srgbClr val="000000"/>
              </a:solidFill>
            </a:endParaRP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endParaRPr lang="cs-CZ" sz="2400" i="1" spc="-1" dirty="0">
              <a:solidFill>
                <a:srgbClr val="000000"/>
              </a:solidFill>
            </a:endParaRP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endParaRPr lang="cs-CZ" sz="2400" b="0" i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>
                <a:solidFill>
                  <a:srgbClr val="0046A0"/>
                </a:solidFill>
                <a:latin typeface="Arial"/>
                <a:ea typeface="Arial"/>
              </a:rPr>
              <a:t>Light</a:t>
            </a: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CE3B22AC-5070-6897-226C-32D047E03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3" t="3253" r="370" b="16114"/>
          <a:stretch/>
        </p:blipFill>
        <p:spPr bwMode="auto">
          <a:xfrm>
            <a:off x="906014" y="3501191"/>
            <a:ext cx="6830292" cy="287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28221C-D03A-0321-1ED4-FFF6E4C4B9B0}"/>
              </a:ext>
            </a:extLst>
          </p:cNvPr>
          <p:cNvSpPr txBox="1"/>
          <p:nvPr/>
        </p:nvSpPr>
        <p:spPr>
          <a:xfrm>
            <a:off x="885960" y="6449956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https://en.wikipedia.org/wiki/Light</a:t>
            </a:r>
            <a:endParaRPr lang="en-CZ" sz="1100" dirty="0"/>
          </a:p>
          <a:p>
            <a:r>
              <a:rPr lang="en-CZ" sz="1100" dirty="0"/>
              <a:t>https://en.wikipedia.org/wiki/Light#/media/File:EM_spectrum.svg</a:t>
            </a:r>
          </a:p>
        </p:txBody>
      </p:sp>
    </p:spTree>
    <p:extLst>
      <p:ext uri="{BB962C8B-B14F-4D97-AF65-F5344CB8AC3E}">
        <p14:creationId xmlns:p14="http://schemas.microsoft.com/office/powerpoint/2010/main" val="28976994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885960" y="1055328"/>
            <a:ext cx="10826280" cy="47473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r>
              <a:rPr lang="en-GB" sz="2400" b="1" dirty="0"/>
              <a:t>Bump mapping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dirty="0"/>
              <a:t>• </a:t>
            </a:r>
            <a:r>
              <a:rPr lang="en-GB" sz="2400" dirty="0"/>
              <a:t>Invented by Blinn.</a:t>
            </a:r>
            <a:br>
              <a:rPr lang="en-GB" sz="2400" dirty="0"/>
            </a:br>
            <a:r>
              <a:rPr lang="en-GB" sz="2400" dirty="0"/>
              <a:t>• We modify the normal using a value in a texture.</a:t>
            </a:r>
            <a:br>
              <a:rPr lang="en-GB" sz="2400" dirty="0"/>
            </a:br>
            <a:r>
              <a:rPr lang="en-GB" sz="2400" dirty="0"/>
              <a:t>• Further, we calculate lighting using this normal.</a:t>
            </a:r>
            <a:br>
              <a:rPr lang="en-GB" sz="2400" dirty="0"/>
            </a:br>
            <a:r>
              <a:rPr lang="en-GB" sz="2400" dirty="0"/>
              <a:t>• Much more efficient than store the information in the geometry. </a:t>
            </a:r>
            <a:r>
              <a:rPr lang="en-GB" sz="2400" b="1" dirty="0"/>
              <a:t> </a:t>
            </a:r>
            <a:endParaRPr lang="en-GB" sz="2400" dirty="0">
              <a:effectLst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pc="-1" dirty="0">
                <a:solidFill>
                  <a:srgbClr val="0046A0"/>
                </a:solidFill>
                <a:latin typeface="Arial"/>
              </a:rPr>
              <a:t>Advanced Textures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B88EE8-A927-9E3B-A5E0-7F8EE316D8D9}"/>
              </a:ext>
            </a:extLst>
          </p:cNvPr>
          <p:cNvSpPr txBox="1"/>
          <p:nvPr/>
        </p:nvSpPr>
        <p:spPr>
          <a:xfrm>
            <a:off x="885959" y="617519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effectLst/>
                <a:latin typeface="Roboto" panose="02000000000000000000" pitchFamily="2" charset="0"/>
              </a:rPr>
              <a:t>E. </a:t>
            </a:r>
            <a:r>
              <a:rPr lang="en-GB" sz="1100" dirty="0" err="1">
                <a:effectLst/>
                <a:latin typeface="Roboto" panose="02000000000000000000" pitchFamily="2" charset="0"/>
              </a:rPr>
              <a:t>Agu</a:t>
            </a:r>
            <a:r>
              <a:rPr lang="en-GB" sz="1100" dirty="0">
                <a:effectLst/>
                <a:latin typeface="Roboto" panose="02000000000000000000" pitchFamily="2" charset="0"/>
              </a:rPr>
              <a:t>: Computer Graphics (CS 543) Lecture 9 </a:t>
            </a:r>
            <a:endParaRPr lang="en-GB" sz="1100" dirty="0">
              <a:effectLst/>
            </a:endParaRPr>
          </a:p>
        </p:txBody>
      </p:sp>
      <p:pic>
        <p:nvPicPr>
          <p:cNvPr id="21505" name="Picture 1" descr="page45image55338960">
            <a:extLst>
              <a:ext uri="{FF2B5EF4-FFF2-40B4-BE49-F238E27FC236}">
                <a16:creationId xmlns:a16="http://schemas.microsoft.com/office/drawing/2014/main" id="{5AD1B802-08C0-02E3-7BB0-7F53E97BA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58" y="1473324"/>
            <a:ext cx="9556301" cy="1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9618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885960" y="1055328"/>
            <a:ext cx="10826280" cy="47473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r>
              <a:rPr lang="en-GB" sz="2400" b="1" dirty="0"/>
              <a:t>Bump mapping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pc="-1" dirty="0">
                <a:solidFill>
                  <a:srgbClr val="0046A0"/>
                </a:solidFill>
                <a:latin typeface="Arial"/>
              </a:rPr>
              <a:t>Advanced Textures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B88EE8-A927-9E3B-A5E0-7F8EE316D8D9}"/>
              </a:ext>
            </a:extLst>
          </p:cNvPr>
          <p:cNvSpPr txBox="1"/>
          <p:nvPr/>
        </p:nvSpPr>
        <p:spPr>
          <a:xfrm>
            <a:off x="885959" y="617519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effectLst/>
                <a:latin typeface="Roboto" panose="02000000000000000000" pitchFamily="2" charset="0"/>
              </a:rPr>
              <a:t>E. </a:t>
            </a:r>
            <a:r>
              <a:rPr lang="en-GB" sz="1100" dirty="0" err="1">
                <a:effectLst/>
                <a:latin typeface="Roboto" panose="02000000000000000000" pitchFamily="2" charset="0"/>
              </a:rPr>
              <a:t>Agu</a:t>
            </a:r>
            <a:r>
              <a:rPr lang="en-GB" sz="1100" dirty="0">
                <a:effectLst/>
                <a:latin typeface="Roboto" panose="02000000000000000000" pitchFamily="2" charset="0"/>
              </a:rPr>
              <a:t>: Computer Graphics (CS 543) Lecture 9 </a:t>
            </a:r>
            <a:endParaRPr lang="en-GB" sz="1100" dirty="0">
              <a:effectLst/>
            </a:endParaRPr>
          </a:p>
        </p:txBody>
      </p:sp>
      <p:pic>
        <p:nvPicPr>
          <p:cNvPr id="23553" name="Picture 1" descr="page46image55225520">
            <a:extLst>
              <a:ext uri="{FF2B5EF4-FFF2-40B4-BE49-F238E27FC236}">
                <a16:creationId xmlns:a16="http://schemas.microsoft.com/office/drawing/2014/main" id="{4DD6E9C6-9756-F4A0-CDDD-58885075F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58" y="1676399"/>
            <a:ext cx="6429241" cy="422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130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885960" y="1055328"/>
            <a:ext cx="10826280" cy="47473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r>
              <a:rPr lang="en-GB" sz="2400" b="1" dirty="0"/>
              <a:t>Normal mapping</a:t>
            </a:r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r>
              <a:rPr lang="en-GB" sz="2400" dirty="0"/>
              <a:t>Similar to bump mapping, but </a:t>
            </a:r>
            <a:r>
              <a:rPr lang="en-GB" sz="2400" i="1" dirty="0"/>
              <a:t>bump map </a:t>
            </a:r>
            <a:r>
              <a:rPr lang="en-GB" sz="2400" dirty="0"/>
              <a:t>can be applied on different objects. </a:t>
            </a:r>
          </a:p>
          <a:p>
            <a:r>
              <a:rPr lang="en-GB" sz="2400" dirty="0"/>
              <a:t>Normal map is for particular object – it contains values of </a:t>
            </a:r>
            <a:r>
              <a:rPr lang="en-GB" sz="2400" dirty="0" err="1"/>
              <a:t>normals</a:t>
            </a:r>
            <a:r>
              <a:rPr lang="en-GB" sz="2400" dirty="0"/>
              <a:t>. </a:t>
            </a:r>
          </a:p>
          <a:p>
            <a:endParaRPr lang="en-GB" sz="2400" b="1" dirty="0"/>
          </a:p>
        </p:txBody>
      </p:sp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pc="-1" dirty="0">
                <a:solidFill>
                  <a:srgbClr val="0046A0"/>
                </a:solidFill>
                <a:latin typeface="Arial"/>
              </a:rPr>
              <a:t>Advanced Textures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B88EE8-A927-9E3B-A5E0-7F8EE316D8D9}"/>
              </a:ext>
            </a:extLst>
          </p:cNvPr>
          <p:cNvSpPr txBox="1"/>
          <p:nvPr/>
        </p:nvSpPr>
        <p:spPr>
          <a:xfrm>
            <a:off x="885959" y="617519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>
                <a:effectLst/>
                <a:latin typeface="Roboto" panose="02000000000000000000" pitchFamily="2" charset="0"/>
              </a:rPr>
              <a:t>Wikipedie</a:t>
            </a:r>
            <a:r>
              <a:rPr lang="en-GB" sz="1200" dirty="0">
                <a:effectLst/>
                <a:latin typeface="Roboto" panose="02000000000000000000" pitchFamily="2" charset="0"/>
              </a:rPr>
              <a:t> </a:t>
            </a:r>
            <a:endParaRPr lang="en-GB" sz="900" dirty="0">
              <a:effectLst/>
            </a:endParaRPr>
          </a:p>
        </p:txBody>
      </p:sp>
      <p:pic>
        <p:nvPicPr>
          <p:cNvPr id="25601" name="Picture 1" descr="page47image55162896">
            <a:extLst>
              <a:ext uri="{FF2B5EF4-FFF2-40B4-BE49-F238E27FC236}">
                <a16:creationId xmlns:a16="http://schemas.microsoft.com/office/drawing/2014/main" id="{02099FBF-FB4B-74EB-4565-A64CB82C5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59" y="1543902"/>
            <a:ext cx="5440878" cy="30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423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885960" y="1055328"/>
            <a:ext cx="10826280" cy="20148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r>
              <a:rPr lang="en-GB" sz="2400" b="1" dirty="0"/>
              <a:t>Alpha &amp; transparency</a:t>
            </a:r>
          </a:p>
          <a:p>
            <a:endParaRPr lang="en-GB" sz="2400" b="1" dirty="0"/>
          </a:p>
          <a:p>
            <a:r>
              <a:rPr lang="en-GB" sz="2400" dirty="0"/>
              <a:t>So called </a:t>
            </a:r>
            <a:r>
              <a:rPr lang="en-GB" sz="2400" i="1" dirty="0"/>
              <a:t>blending</a:t>
            </a:r>
            <a:r>
              <a:rPr lang="en-GB" sz="2400" dirty="0"/>
              <a:t> allows to create translucent objects.</a:t>
            </a:r>
          </a:p>
          <a:p>
            <a:r>
              <a:rPr lang="en-GB" sz="2400" dirty="0"/>
              <a:t>We can also set alpha channel in fragment shader:</a:t>
            </a:r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pc="-1" dirty="0">
                <a:solidFill>
                  <a:srgbClr val="0046A0"/>
                </a:solidFill>
                <a:latin typeface="Arial"/>
              </a:rPr>
              <a:t>Advanced Textures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BDE273-1793-DE92-9CEE-DE66B0A8FF54}"/>
              </a:ext>
            </a:extLst>
          </p:cNvPr>
          <p:cNvSpPr txBox="1"/>
          <p:nvPr/>
        </p:nvSpPr>
        <p:spPr>
          <a:xfrm>
            <a:off x="885960" y="3787837"/>
            <a:ext cx="81449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 err="1">
                <a:effectLst/>
                <a:latin typeface="Courier" pitchFamily="2" charset="0"/>
              </a:rPr>
              <a:t>outColor</a:t>
            </a:r>
            <a:r>
              <a:rPr lang="en-GB" sz="1800" dirty="0">
                <a:effectLst/>
                <a:latin typeface="Courier" pitchFamily="2" charset="0"/>
              </a:rPr>
              <a:t> = texture(texture0, texCoord0.st);</a:t>
            </a:r>
          </a:p>
          <a:p>
            <a:r>
              <a:rPr lang="en-GB" sz="1800" dirty="0">
                <a:effectLst/>
                <a:latin typeface="Courier" pitchFamily="2" charset="0"/>
              </a:rPr>
              <a:t>if (</a:t>
            </a:r>
            <a:r>
              <a:rPr lang="en-GB" sz="1800" dirty="0" err="1">
                <a:effectLst/>
                <a:latin typeface="Courier" pitchFamily="2" charset="0"/>
              </a:rPr>
              <a:t>outColor.a</a:t>
            </a:r>
            <a:r>
              <a:rPr lang="en-GB" sz="1800" dirty="0">
                <a:effectLst/>
                <a:latin typeface="Courier" pitchFamily="2" charset="0"/>
              </a:rPr>
              <a:t> &lt; 0.1) { </a:t>
            </a:r>
            <a:endParaRPr lang="en-GB" dirty="0">
              <a:effectLst/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 </a:t>
            </a:r>
            <a:r>
              <a:rPr lang="en-GB" sz="1800" dirty="0">
                <a:effectLst/>
                <a:latin typeface="Courier" pitchFamily="2" charset="0"/>
              </a:rPr>
              <a:t>discard; </a:t>
            </a:r>
            <a:endParaRPr lang="en-GB" dirty="0">
              <a:effectLst/>
              <a:latin typeface="Courier" pitchFamily="2" charset="0"/>
            </a:endParaRPr>
          </a:p>
          <a:p>
            <a:r>
              <a:rPr lang="en-GB" sz="1800" dirty="0">
                <a:effectLst/>
                <a:latin typeface="Courier" pitchFamily="2" charset="0"/>
              </a:rPr>
              <a:t>} else {</a:t>
            </a:r>
          </a:p>
          <a:p>
            <a:r>
              <a:rPr lang="en-GB" dirty="0">
                <a:latin typeface="Courier" pitchFamily="2" charset="0"/>
              </a:rPr>
              <a:t>   </a:t>
            </a:r>
            <a:r>
              <a:rPr lang="en-GB" dirty="0" err="1">
                <a:latin typeface="Courier" pitchFamily="2" charset="0"/>
              </a:rPr>
              <a:t>gl_FragColor</a:t>
            </a:r>
            <a:r>
              <a:rPr lang="en-GB" dirty="0">
                <a:latin typeface="Courier" pitchFamily="2" charset="0"/>
              </a:rPr>
              <a:t> = </a:t>
            </a:r>
            <a:r>
              <a:rPr lang="en-GB" dirty="0" err="1">
                <a:latin typeface="Courier" pitchFamily="2" charset="0"/>
              </a:rPr>
              <a:t>outColor</a:t>
            </a:r>
            <a:endParaRPr lang="en-GB" dirty="0">
              <a:latin typeface="Courier" pitchFamily="2" charset="0"/>
            </a:endParaRPr>
          </a:p>
          <a:p>
            <a:r>
              <a:rPr lang="en-GB" dirty="0">
                <a:effectLst/>
                <a:latin typeface="Courier" pitchFamily="2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C100C-7531-6F58-4440-A22C2D83885F}"/>
              </a:ext>
            </a:extLst>
          </p:cNvPr>
          <p:cNvSpPr txBox="1"/>
          <p:nvPr/>
        </p:nvSpPr>
        <p:spPr>
          <a:xfrm>
            <a:off x="885960" y="2599234"/>
            <a:ext cx="8144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latin typeface="Courier" pitchFamily="2" charset="0"/>
              </a:rPr>
              <a:t>g</a:t>
            </a:r>
            <a:r>
              <a:rPr lang="en-GB" dirty="0" err="1">
                <a:effectLst/>
                <a:latin typeface="Courier" pitchFamily="2" charset="0"/>
              </a:rPr>
              <a:t>l</a:t>
            </a:r>
            <a:r>
              <a:rPr lang="en-GB" dirty="0" err="1">
                <a:latin typeface="Courier" pitchFamily="2" charset="0"/>
              </a:rPr>
              <a:t>_FragColor</a:t>
            </a:r>
            <a:r>
              <a:rPr lang="en-GB" dirty="0">
                <a:latin typeface="Courier" pitchFamily="2" charset="0"/>
              </a:rPr>
              <a:t> = vec4(</a:t>
            </a:r>
            <a:r>
              <a:rPr lang="en-GB" dirty="0" err="1">
                <a:latin typeface="Courier" pitchFamily="2" charset="0"/>
              </a:rPr>
              <a:t>color.r</a:t>
            </a:r>
            <a:r>
              <a:rPr lang="en-GB" dirty="0">
                <a:latin typeface="Courier" pitchFamily="2" charset="0"/>
              </a:rPr>
              <a:t>, </a:t>
            </a:r>
            <a:r>
              <a:rPr lang="en-GB" dirty="0" err="1">
                <a:latin typeface="Courier" pitchFamily="2" charset="0"/>
              </a:rPr>
              <a:t>color.g</a:t>
            </a:r>
            <a:r>
              <a:rPr lang="en-GB" dirty="0">
                <a:latin typeface="Courier" pitchFamily="2" charset="0"/>
              </a:rPr>
              <a:t>, </a:t>
            </a:r>
            <a:r>
              <a:rPr lang="en-GB" dirty="0" err="1">
                <a:latin typeface="Courier" pitchFamily="2" charset="0"/>
              </a:rPr>
              <a:t>color.b</a:t>
            </a:r>
            <a:r>
              <a:rPr lang="en-GB" dirty="0">
                <a:latin typeface="Courier" pitchFamily="2" charset="0"/>
              </a:rPr>
              <a:t>, 0.5)</a:t>
            </a:r>
            <a:endParaRPr lang="en-GB" dirty="0">
              <a:effectLst/>
              <a:latin typeface="Courier" pitchFamily="2" charset="0"/>
            </a:endParaRP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01467107-924E-BF9D-D4FE-95B7BB4A4DCD}"/>
              </a:ext>
            </a:extLst>
          </p:cNvPr>
          <p:cNvSpPr txBox="1"/>
          <p:nvPr/>
        </p:nvSpPr>
        <p:spPr>
          <a:xfrm>
            <a:off x="885960" y="3228357"/>
            <a:ext cx="10826280" cy="6188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r>
              <a:rPr lang="en-GB" sz="2400" dirty="0"/>
              <a:t>Or skip a pixel completely:</a:t>
            </a:r>
          </a:p>
        </p:txBody>
      </p:sp>
    </p:spTree>
    <p:extLst>
      <p:ext uri="{BB962C8B-B14F-4D97-AF65-F5344CB8AC3E}">
        <p14:creationId xmlns:p14="http://schemas.microsoft.com/office/powerpoint/2010/main" val="13696585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Literally HEAVY BREATHING | Come To The Dark Side | Know Your Meme">
            <a:extLst>
              <a:ext uri="{FF2B5EF4-FFF2-40B4-BE49-F238E27FC236}">
                <a16:creationId xmlns:a16="http://schemas.microsoft.com/office/drawing/2014/main" id="{633031EB-503A-C7C6-2D6D-E30E19D57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60" y="357539"/>
            <a:ext cx="8190561" cy="614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050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885960" y="1187630"/>
            <a:ext cx="10826280" cy="47473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r>
              <a:rPr lang="en-GB" sz="2400" dirty="0">
                <a:hlinkClick r:id="rId3"/>
              </a:rPr>
              <a:t>https://learnopengl.com/Lighting/Basic-Lighting</a:t>
            </a:r>
            <a:endParaRPr lang="en-GB" sz="2400" dirty="0"/>
          </a:p>
          <a:p>
            <a:r>
              <a:rPr lang="en-CZ" sz="2400">
                <a:hlinkClick r:id="rId4"/>
              </a:rPr>
              <a:t>https://marmoset.co/posts/basic-theory-of-physically-based-rendering/</a:t>
            </a:r>
            <a:endParaRPr lang="cs-CZ" sz="2400" dirty="0"/>
          </a:p>
          <a:p>
            <a:endParaRPr lang="en-CZ" sz="2400" dirty="0"/>
          </a:p>
        </p:txBody>
      </p:sp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Reference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31356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>
                <a:solidFill>
                  <a:srgbClr val="0046A0"/>
                </a:solidFill>
                <a:latin typeface="Arial"/>
                <a:ea typeface="Arial"/>
              </a:rPr>
              <a:t>Light Components</a:t>
            </a: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31DBA68-4DBD-9490-A147-3D6D1EF97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60" y="1974647"/>
            <a:ext cx="10772981" cy="290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87AEC9-6803-5FC8-4648-1F0057E0C649}"/>
              </a:ext>
            </a:extLst>
          </p:cNvPr>
          <p:cNvSpPr txBox="1"/>
          <p:nvPr/>
        </p:nvSpPr>
        <p:spPr>
          <a:xfrm>
            <a:off x="885960" y="630046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Z" sz="1200" dirty="0"/>
              <a:t>http://hucoco.com/2018/07/09/Lighting_and_Materials/</a:t>
            </a:r>
          </a:p>
        </p:txBody>
      </p:sp>
    </p:spTree>
    <p:extLst>
      <p:ext uri="{BB962C8B-B14F-4D97-AF65-F5344CB8AC3E}">
        <p14:creationId xmlns:p14="http://schemas.microsoft.com/office/powerpoint/2010/main" val="2254119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EB4E202-416B-ADB0-9BA2-D922B1436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36" y="807661"/>
            <a:ext cx="9709128" cy="524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7D72FD-08DD-B827-6E8B-645BD87C15CD}"/>
              </a:ext>
            </a:extLst>
          </p:cNvPr>
          <p:cNvSpPr txBox="1"/>
          <p:nvPr/>
        </p:nvSpPr>
        <p:spPr>
          <a:xfrm>
            <a:off x="731519" y="654920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Z" sz="1100" dirty="0"/>
              <a:t>https://marmoset.co/posts/basic-theory-of-physically-based-rendering/</a:t>
            </a:r>
          </a:p>
        </p:txBody>
      </p:sp>
    </p:spTree>
    <p:extLst>
      <p:ext uri="{BB962C8B-B14F-4D97-AF65-F5344CB8AC3E}">
        <p14:creationId xmlns:p14="http://schemas.microsoft.com/office/powerpoint/2010/main" val="1950444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and red logo&#10;&#10;Description automatically generated with low confidence">
            <a:extLst>
              <a:ext uri="{FF2B5EF4-FFF2-40B4-BE49-F238E27FC236}">
                <a16:creationId xmlns:a16="http://schemas.microsoft.com/office/drawing/2014/main" id="{2EB45D56-7BC7-56D8-5E61-A57932CA4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269" y="3119037"/>
            <a:ext cx="5417463" cy="2511577"/>
          </a:xfrm>
          <a:prstGeom prst="rect">
            <a:avLst/>
          </a:prstGeom>
        </p:spPr>
      </p:pic>
      <p:sp>
        <p:nvSpPr>
          <p:cNvPr id="337" name="TextShape 1"/>
          <p:cNvSpPr txBox="1"/>
          <p:nvPr/>
        </p:nvSpPr>
        <p:spPr>
          <a:xfrm>
            <a:off x="885960" y="1227386"/>
            <a:ext cx="10826280" cy="501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The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very basic type and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the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most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simple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one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Is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present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in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all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scenes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as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nothing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is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completely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dark</a:t>
            </a:r>
            <a:endParaRPr lang="cs-CZ" sz="2400" spc="-1" dirty="0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Simple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to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calculate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but not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realistic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(use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it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only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with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low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intensity)</a:t>
            </a:r>
          </a:p>
        </p:txBody>
      </p:sp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>
                <a:solidFill>
                  <a:srgbClr val="0046A0"/>
                </a:solidFill>
                <a:latin typeface="Arial"/>
                <a:ea typeface="Arial"/>
              </a:rPr>
              <a:t>Light Components / Ambient</a:t>
            </a: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1085EB-D5AE-0AE7-1002-0190750D85D4}"/>
              </a:ext>
            </a:extLst>
          </p:cNvPr>
          <p:cNvSpPr txBox="1"/>
          <p:nvPr/>
        </p:nvSpPr>
        <p:spPr>
          <a:xfrm>
            <a:off x="885960" y="3134441"/>
            <a:ext cx="61953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Courier" pitchFamily="2" charset="0"/>
              </a:rPr>
              <a:t>float </a:t>
            </a:r>
            <a:r>
              <a:rPr lang="en-GB" dirty="0" err="1">
                <a:latin typeface="Courier" pitchFamily="2" charset="0"/>
              </a:rPr>
              <a:t>ambientStrength</a:t>
            </a:r>
            <a:r>
              <a:rPr lang="en-GB" dirty="0">
                <a:latin typeface="Courier" pitchFamily="2" charset="0"/>
              </a:rPr>
              <a:t> = 0.1; </a:t>
            </a:r>
          </a:p>
          <a:p>
            <a:r>
              <a:rPr lang="en-GB" dirty="0">
                <a:latin typeface="Courier" pitchFamily="2" charset="0"/>
              </a:rPr>
              <a:t>vec3 ambient = </a:t>
            </a:r>
            <a:r>
              <a:rPr lang="en-GB" dirty="0" err="1">
                <a:latin typeface="Courier" pitchFamily="2" charset="0"/>
              </a:rPr>
              <a:t>ambientStrength</a:t>
            </a:r>
            <a:r>
              <a:rPr lang="en-GB" dirty="0">
                <a:latin typeface="Courier" pitchFamily="2" charset="0"/>
              </a:rPr>
              <a:t> * </a:t>
            </a:r>
            <a:r>
              <a:rPr lang="en-GB" dirty="0" err="1">
                <a:latin typeface="Courier" pitchFamily="2" charset="0"/>
              </a:rPr>
              <a:t>lightColor</a:t>
            </a:r>
            <a:r>
              <a:rPr lang="en-GB" dirty="0">
                <a:latin typeface="Courier" pitchFamily="2" charset="0"/>
              </a:rPr>
              <a:t>; </a:t>
            </a:r>
          </a:p>
          <a:p>
            <a:r>
              <a:rPr lang="en-GB" dirty="0">
                <a:latin typeface="Courier" pitchFamily="2" charset="0"/>
              </a:rPr>
              <a:t>vec3 result = ambient * </a:t>
            </a:r>
            <a:r>
              <a:rPr lang="en-GB" dirty="0" err="1">
                <a:latin typeface="Courier" pitchFamily="2" charset="0"/>
              </a:rPr>
              <a:t>objectColor</a:t>
            </a:r>
            <a:r>
              <a:rPr lang="en-GB" dirty="0">
                <a:latin typeface="Courier" pitchFamily="2" charset="0"/>
              </a:rPr>
              <a:t>; </a:t>
            </a:r>
          </a:p>
          <a:p>
            <a:r>
              <a:rPr lang="en-GB" dirty="0" err="1">
                <a:latin typeface="Courier" pitchFamily="2" charset="0"/>
              </a:rPr>
              <a:t>FragColor</a:t>
            </a:r>
            <a:r>
              <a:rPr lang="en-GB" dirty="0">
                <a:latin typeface="Courier" pitchFamily="2" charset="0"/>
              </a:rPr>
              <a:t> = vec4(result, 1.0);  </a:t>
            </a:r>
            <a:endParaRPr lang="en-CZ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2540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885960" y="1187630"/>
            <a:ext cx="10493240" cy="26025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Comes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from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one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direction</a:t>
            </a:r>
            <a:endParaRPr lang="cs-CZ" sz="2400" spc="-1" dirty="0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Reflects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to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all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directions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Plastic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feeling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Light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goes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under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the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surface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is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scattered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dirty="0"/>
              <a:t>The scattering is often so uniformly chaotic that it can be said to appear the same from all directions 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>
                <a:solidFill>
                  <a:srgbClr val="0046A0"/>
                </a:solidFill>
                <a:latin typeface="Arial"/>
                <a:ea typeface="Arial"/>
              </a:rPr>
              <a:t>Light Components / Diffuse</a:t>
            </a:r>
            <a:endParaRPr lang="cs-CZ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3" name="Picture 2" descr="Shape, icon&#10;&#10;Description automatically generated with medium confidence">
            <a:extLst>
              <a:ext uri="{FF2B5EF4-FFF2-40B4-BE49-F238E27FC236}">
                <a16:creationId xmlns:a16="http://schemas.microsoft.com/office/drawing/2014/main" id="{DC080E0A-4548-8768-7CF4-316FF025B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13" y="3609576"/>
            <a:ext cx="5102087" cy="226105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1010A676-EEFD-860E-37E5-45A45EFFD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960" y="4163023"/>
            <a:ext cx="6112571" cy="11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Z" altLang="en-CZ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float diff = max(dot(norm, lightDir), 0.0);</a:t>
            </a:r>
            <a:endParaRPr kumimoji="0" lang="en-CZ" altLang="en-CZ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Z" altLang="en-CZ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vec3 diffuse = diff * lightColor;</a:t>
            </a:r>
            <a:endParaRPr kumimoji="0" lang="en-CZ" altLang="en-CZ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 pitchFamily="2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Z" altLang="en-CZ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" pitchFamily="2" charset="0"/>
                <a:ea typeface="Times New Roman" panose="02020603050405020304" pitchFamily="18" charset="0"/>
              </a:rPr>
              <a:t>vec3</a:t>
            </a:r>
            <a:r>
              <a:rPr kumimoji="0" lang="en-CZ" altLang="en-CZ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 result = diffuse * objectColor;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Z" altLang="en-CZ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FragColor = </a:t>
            </a:r>
            <a:r>
              <a:rPr kumimoji="0" lang="en-CZ" altLang="en-CZ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" pitchFamily="2" charset="0"/>
                <a:ea typeface="Times New Roman" panose="02020603050405020304" pitchFamily="18" charset="0"/>
              </a:rPr>
              <a:t>vec4</a:t>
            </a:r>
            <a:r>
              <a:rPr kumimoji="0" lang="en-CZ" altLang="en-CZ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(result, </a:t>
            </a:r>
            <a:r>
              <a:rPr kumimoji="0" lang="en-CZ" altLang="en-CZ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" pitchFamily="2" charset="0"/>
                <a:ea typeface="Times New Roman" panose="02020603050405020304" pitchFamily="18" charset="0"/>
              </a:rPr>
              <a:t>1.0</a:t>
            </a:r>
            <a:r>
              <a:rPr kumimoji="0" lang="en-CZ" altLang="en-CZ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r>
              <a:rPr kumimoji="0" lang="en-CZ" altLang="en-CZ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11976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DC4C7F-1E3E-62D3-91EE-C018C283F201}"/>
              </a:ext>
            </a:extLst>
          </p:cNvPr>
          <p:cNvSpPr/>
          <p:nvPr/>
        </p:nvSpPr>
        <p:spPr>
          <a:xfrm>
            <a:off x="9944100" y="5308600"/>
            <a:ext cx="2247900" cy="171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37" name="TextShape 1"/>
          <p:cNvSpPr txBox="1"/>
          <p:nvPr/>
        </p:nvSpPr>
        <p:spPr>
          <a:xfrm>
            <a:off x="885960" y="1153857"/>
            <a:ext cx="10826280" cy="16990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Comes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from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one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direction</a:t>
            </a:r>
            <a:endParaRPr lang="cs-CZ" sz="2400" spc="-1" dirty="0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Reflects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to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one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direction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Metalic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feeling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The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visible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intensity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is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determined</a:t>
            </a:r>
            <a:r>
              <a:rPr lang="cs-CZ" sz="2400" b="0" strike="noStrike" spc="-1" dirty="0">
                <a:solidFill>
                  <a:srgbClr val="000000"/>
                </a:solidFill>
                <a:latin typeface="Arial"/>
              </a:rPr>
              <a:t> by </a:t>
            </a:r>
            <a:r>
              <a:rPr lang="cs-CZ" sz="2400" b="0" strike="noStrike" spc="-1" dirty="0" err="1">
                <a:solidFill>
                  <a:srgbClr val="000000"/>
                </a:solidFill>
                <a:latin typeface="Arial"/>
              </a:rPr>
              <a:t>the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angle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between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the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eye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the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direct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reflected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cs-CZ" sz="2400" spc="-1" dirty="0" err="1">
                <a:solidFill>
                  <a:srgbClr val="000000"/>
                </a:solidFill>
                <a:latin typeface="Arial"/>
              </a:rPr>
              <a:t>ray</a:t>
            </a:r>
            <a:r>
              <a:rPr lang="cs-CZ" sz="2400" spc="-1" dirty="0">
                <a:solidFill>
                  <a:srgbClr val="000000"/>
                </a:solidFill>
                <a:latin typeface="Arial"/>
              </a:rPr>
              <a:t>.</a:t>
            </a:r>
            <a:endParaRPr lang="cs-CZ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885960" y="419040"/>
            <a:ext cx="10826280" cy="61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0046A0"/>
                </a:solidFill>
                <a:latin typeface="Arial"/>
                <a:ea typeface="Arial"/>
              </a:rPr>
              <a:t>Light Components / Specular</a:t>
            </a:r>
            <a:endParaRPr lang="cs-CZ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885960" y="6300720"/>
            <a:ext cx="10472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01804267-0188-112E-7C2A-010EF607E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876" y="3968437"/>
            <a:ext cx="5155501" cy="24705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68B243-1D90-4BFB-29FB-22CEE424550E}"/>
              </a:ext>
            </a:extLst>
          </p:cNvPr>
          <p:cNvSpPr txBox="1"/>
          <p:nvPr/>
        </p:nvSpPr>
        <p:spPr>
          <a:xfrm>
            <a:off x="885960" y="3654160"/>
            <a:ext cx="813656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Courier" pitchFamily="2" charset="0"/>
              </a:rPr>
              <a:t>float </a:t>
            </a:r>
            <a:r>
              <a:rPr lang="en-GB" dirty="0" err="1">
                <a:latin typeface="Courier" pitchFamily="2" charset="0"/>
              </a:rPr>
              <a:t>specularStrength</a:t>
            </a:r>
            <a:r>
              <a:rPr lang="en-GB" dirty="0">
                <a:latin typeface="Courier" pitchFamily="2" charset="0"/>
              </a:rPr>
              <a:t> = 0.5;</a:t>
            </a:r>
          </a:p>
          <a:p>
            <a:r>
              <a:rPr lang="en-GB" dirty="0">
                <a:latin typeface="Courier" pitchFamily="2" charset="0"/>
              </a:rPr>
              <a:t>vec3 </a:t>
            </a:r>
            <a:r>
              <a:rPr lang="en-GB" dirty="0" err="1">
                <a:latin typeface="Courier" pitchFamily="2" charset="0"/>
              </a:rPr>
              <a:t>viewDir</a:t>
            </a:r>
            <a:r>
              <a:rPr lang="en-GB" dirty="0">
                <a:latin typeface="Courier" pitchFamily="2" charset="0"/>
              </a:rPr>
              <a:t> = normalize(</a:t>
            </a:r>
            <a:r>
              <a:rPr lang="en-GB" dirty="0" err="1">
                <a:latin typeface="Courier" pitchFamily="2" charset="0"/>
              </a:rPr>
              <a:t>viewPos</a:t>
            </a:r>
            <a:r>
              <a:rPr lang="en-GB" dirty="0">
                <a:latin typeface="Courier" pitchFamily="2" charset="0"/>
              </a:rPr>
              <a:t> - </a:t>
            </a:r>
            <a:r>
              <a:rPr lang="en-GB" dirty="0" err="1">
                <a:latin typeface="Courier" pitchFamily="2" charset="0"/>
              </a:rPr>
              <a:t>FragPos</a:t>
            </a:r>
            <a:r>
              <a:rPr lang="en-GB" dirty="0">
                <a:latin typeface="Courier" pitchFamily="2" charset="0"/>
              </a:rPr>
              <a:t>); </a:t>
            </a:r>
          </a:p>
          <a:p>
            <a:r>
              <a:rPr lang="en-GB" dirty="0">
                <a:latin typeface="Courier" pitchFamily="2" charset="0"/>
              </a:rPr>
              <a:t>vec3 </a:t>
            </a:r>
            <a:r>
              <a:rPr lang="en-GB" dirty="0" err="1">
                <a:latin typeface="Courier" pitchFamily="2" charset="0"/>
              </a:rPr>
              <a:t>reflectDir</a:t>
            </a:r>
            <a:r>
              <a:rPr lang="en-GB" dirty="0">
                <a:latin typeface="Courier" pitchFamily="2" charset="0"/>
              </a:rPr>
              <a:t> = reflect(-</a:t>
            </a:r>
            <a:r>
              <a:rPr lang="en-GB" dirty="0" err="1">
                <a:latin typeface="Courier" pitchFamily="2" charset="0"/>
              </a:rPr>
              <a:t>lightDir</a:t>
            </a:r>
            <a:r>
              <a:rPr lang="en-GB" dirty="0">
                <a:latin typeface="Courier" pitchFamily="2" charset="0"/>
              </a:rPr>
              <a:t>, norm);</a:t>
            </a:r>
          </a:p>
          <a:p>
            <a:r>
              <a:rPr lang="en-GB" dirty="0">
                <a:latin typeface="Courier" pitchFamily="2" charset="0"/>
              </a:rPr>
              <a:t>float spec = pow(max(dot(</a:t>
            </a:r>
            <a:r>
              <a:rPr lang="en-GB" dirty="0" err="1">
                <a:latin typeface="Courier" pitchFamily="2" charset="0"/>
              </a:rPr>
              <a:t>viewDir</a:t>
            </a:r>
            <a:r>
              <a:rPr lang="en-GB" dirty="0">
                <a:latin typeface="Courier" pitchFamily="2" charset="0"/>
              </a:rPr>
              <a:t>, </a:t>
            </a:r>
            <a:r>
              <a:rPr lang="en-GB" dirty="0" err="1">
                <a:latin typeface="Courier" pitchFamily="2" charset="0"/>
              </a:rPr>
              <a:t>reflectDir</a:t>
            </a:r>
            <a:r>
              <a:rPr lang="en-GB" dirty="0">
                <a:latin typeface="Courier" pitchFamily="2" charset="0"/>
              </a:rPr>
              <a:t>), </a:t>
            </a:r>
            <a:br>
              <a:rPr lang="en-GB" dirty="0">
                <a:latin typeface="Courier" pitchFamily="2" charset="0"/>
              </a:rPr>
            </a:br>
            <a:r>
              <a:rPr lang="en-GB" dirty="0">
                <a:latin typeface="Courier" pitchFamily="2" charset="0"/>
              </a:rPr>
              <a:t>  0.0), 32); </a:t>
            </a:r>
          </a:p>
          <a:p>
            <a:r>
              <a:rPr lang="en-GB" dirty="0">
                <a:latin typeface="Courier" pitchFamily="2" charset="0"/>
              </a:rPr>
              <a:t>vec3 specular = </a:t>
            </a:r>
            <a:br>
              <a:rPr lang="en-GB" dirty="0">
                <a:latin typeface="Courier" pitchFamily="2" charset="0"/>
              </a:rPr>
            </a:br>
            <a:r>
              <a:rPr lang="en-GB" dirty="0">
                <a:latin typeface="Courier" pitchFamily="2" charset="0"/>
              </a:rPr>
              <a:t>  </a:t>
            </a:r>
            <a:r>
              <a:rPr lang="en-GB" dirty="0" err="1">
                <a:latin typeface="Courier" pitchFamily="2" charset="0"/>
              </a:rPr>
              <a:t>specularStrength</a:t>
            </a:r>
            <a:r>
              <a:rPr lang="en-GB" dirty="0">
                <a:latin typeface="Courier" pitchFamily="2" charset="0"/>
              </a:rPr>
              <a:t> * spec * </a:t>
            </a:r>
            <a:r>
              <a:rPr lang="en-GB" dirty="0" err="1">
                <a:latin typeface="Courier" pitchFamily="2" charset="0"/>
              </a:rPr>
              <a:t>lightColor</a:t>
            </a:r>
            <a:r>
              <a:rPr lang="en-GB" dirty="0">
                <a:latin typeface="Courier" pitchFamily="2" charset="0"/>
              </a:rPr>
              <a:t>;</a:t>
            </a:r>
          </a:p>
          <a:p>
            <a:r>
              <a:rPr lang="en-GB" dirty="0">
                <a:latin typeface="Courier" pitchFamily="2" charset="0"/>
              </a:rPr>
              <a:t>vec3 result = specular * </a:t>
            </a:r>
            <a:r>
              <a:rPr lang="en-GB" dirty="0" err="1">
                <a:latin typeface="Courier" pitchFamily="2" charset="0"/>
              </a:rPr>
              <a:t>objectColor</a:t>
            </a:r>
            <a:r>
              <a:rPr lang="en-GB" dirty="0">
                <a:latin typeface="Courier" pitchFamily="2" charset="0"/>
              </a:rPr>
              <a:t>; </a:t>
            </a:r>
          </a:p>
          <a:p>
            <a:r>
              <a:rPr lang="en-GB" dirty="0" err="1">
                <a:latin typeface="Courier" pitchFamily="2" charset="0"/>
              </a:rPr>
              <a:t>FragColor</a:t>
            </a:r>
            <a:r>
              <a:rPr lang="en-GB" dirty="0">
                <a:latin typeface="Courier" pitchFamily="2" charset="0"/>
              </a:rPr>
              <a:t> = vec4(result, 1.0);  </a:t>
            </a:r>
            <a:endParaRPr lang="en-CZ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278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29A3DF24788F4F9708EAD06DFF5C66" ma:contentTypeVersion="4" ma:contentTypeDescription="Create a new document." ma:contentTypeScope="" ma:versionID="5016e7f4a13f3f78b0241550a3d6c0af">
  <xsd:schema xmlns:xsd="http://www.w3.org/2001/XMLSchema" xmlns:xs="http://www.w3.org/2001/XMLSchema" xmlns:p="http://schemas.microsoft.com/office/2006/metadata/properties" xmlns:ns2="56d69d60-3a21-42c5-b6f4-eb3c9e5c5cb8" targetNamespace="http://schemas.microsoft.com/office/2006/metadata/properties" ma:root="true" ma:fieldsID="daec12dc0f381059294e61e59a399f72" ns2:_="">
    <xsd:import namespace="56d69d60-3a21-42c5-b6f4-eb3c9e5c5c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d69d60-3a21-42c5-b6f4-eb3c9e5c5c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E7C3188-61AA-4388-BA2C-122B037B2182}"/>
</file>

<file path=customXml/itemProps2.xml><?xml version="1.0" encoding="utf-8"?>
<ds:datastoreItem xmlns:ds="http://schemas.openxmlformats.org/officeDocument/2006/customXml" ds:itemID="{415C6BE4-7256-494A-BAFF-AC6E3B8646A0}"/>
</file>

<file path=customXml/itemProps3.xml><?xml version="1.0" encoding="utf-8"?>
<ds:datastoreItem xmlns:ds="http://schemas.openxmlformats.org/officeDocument/2006/customXml" ds:itemID="{432CAB1D-DA89-42B6-9C70-47A6BEC98538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1080</TotalTime>
  <Words>1955</Words>
  <Application>Microsoft Macintosh PowerPoint</Application>
  <PresentationFormat>Widescreen</PresentationFormat>
  <Paragraphs>310</Paragraphs>
  <Slides>45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</vt:lpstr>
      <vt:lpstr>Calibri</vt:lpstr>
      <vt:lpstr>Courier</vt:lpstr>
      <vt:lpstr>Menlo</vt:lpstr>
      <vt:lpstr>Roboto</vt:lpstr>
      <vt:lpstr>StarSymbol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PG2 Web Graphics  Ivo Pisařovic</dc:title>
  <dc:subject/>
  <dc:creator>Ivo Pisařovic</dc:creator>
  <dc:description/>
  <cp:lastModifiedBy>Ivo Pisařovic</cp:lastModifiedBy>
  <cp:revision>140</cp:revision>
  <dcterms:created xsi:type="dcterms:W3CDTF">2020-11-09T10:03:45Z</dcterms:created>
  <dcterms:modified xsi:type="dcterms:W3CDTF">2025-04-15T11:40:07Z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Security">
    <vt:i4>0</vt:i4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2</vt:i4>
  </property>
  <property fmtid="{D5CDD505-2E9C-101B-9397-08002B2CF9AE}" pid="7" name="Notes">
    <vt:i4>24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24</vt:i4>
  </property>
  <property fmtid="{D5CDD505-2E9C-101B-9397-08002B2CF9AE}" pid="12" name="ContentTypeId">
    <vt:lpwstr>0x0101003729A3DF24788F4F9708EAD06DFF5C66</vt:lpwstr>
  </property>
</Properties>
</file>